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09" r:id="rId3"/>
    <p:sldId id="332" r:id="rId4"/>
    <p:sldId id="322" r:id="rId5"/>
    <p:sldId id="323" r:id="rId6"/>
    <p:sldId id="324" r:id="rId7"/>
    <p:sldId id="325" r:id="rId8"/>
    <p:sldId id="320" r:id="rId9"/>
    <p:sldId id="321" r:id="rId10"/>
    <p:sldId id="317" r:id="rId11"/>
    <p:sldId id="330" r:id="rId12"/>
    <p:sldId id="331" r:id="rId13"/>
    <p:sldId id="305" r:id="rId14"/>
    <p:sldId id="326" r:id="rId15"/>
    <p:sldId id="328" r:id="rId16"/>
    <p:sldId id="307" r:id="rId17"/>
    <p:sldId id="327" r:id="rId18"/>
    <p:sldId id="312" r:id="rId19"/>
    <p:sldId id="313" r:id="rId20"/>
    <p:sldId id="314" r:id="rId21"/>
    <p:sldId id="315" r:id="rId22"/>
    <p:sldId id="329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jeo" initials="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DBF2"/>
    <a:srgbClr val="3B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77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13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37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0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90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1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6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5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18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7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46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35F40-A51B-409A-B464-AB1BAA2F1354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C50B9-1E6A-4A95-9D8B-0DD3B4639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wmf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27.png"/><Relationship Id="rId4" Type="http://schemas.openxmlformats.org/officeDocument/2006/relationships/image" Target="../media/image23.wmf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33.png"/><Relationship Id="rId4" Type="http://schemas.openxmlformats.org/officeDocument/2006/relationships/image" Target="../media/image26.wmf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3.jpeg"/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12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30.jpeg"/><Relationship Id="rId10" Type="http://schemas.openxmlformats.org/officeDocument/2006/relationships/image" Target="../media/image32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9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.jpe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png"/><Relationship Id="rId4" Type="http://schemas.openxmlformats.org/officeDocument/2006/relationships/image" Target="../media/image3.wmf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1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9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wmf"/><Relationship Id="rId20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8.wmf"/><Relationship Id="rId19" Type="http://schemas.openxmlformats.org/officeDocument/2006/relationships/image" Target="../media/image13.png"/><Relationship Id="rId4" Type="http://schemas.openxmlformats.org/officeDocument/2006/relationships/image" Target="../media/image5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17.png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1424" y="2086709"/>
            <a:ext cx="4721164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/>
              <a:t>농도계 국산화 진행 상황</a:t>
            </a:r>
            <a:endParaRPr lang="en-US" altLang="ko-KR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30227" y="5204223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2020. 2. 12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572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682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Schedule: Extra long-term measurement</a:t>
            </a:r>
            <a:endParaRPr lang="ko-KR" altLang="en-US" sz="14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703343"/>
              </p:ext>
            </p:extLst>
          </p:nvPr>
        </p:nvGraphicFramePr>
        <p:xfrm>
          <a:off x="162000" y="701675"/>
          <a:ext cx="8820000" cy="410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1/19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1/29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1/31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2/1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2/2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2/3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2/4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2/5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2/6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2/7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2/8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직선 화살표 연결선 4"/>
          <p:cNvCxnSpPr/>
          <p:nvPr/>
        </p:nvCxnSpPr>
        <p:spPr>
          <a:xfrm>
            <a:off x="7722000" y="1421675"/>
            <a:ext cx="12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71472" y="2355532"/>
            <a:ext cx="8210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HF 1%</a:t>
            </a:r>
            <a:endParaRPr lang="ko-KR" altLang="en-US" sz="1600" b="1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62000" y="2357675"/>
            <a:ext cx="63000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202000" y="2452925"/>
            <a:ext cx="3780000" cy="0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4910" y="3293675"/>
            <a:ext cx="99418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HF 0.5%</a:t>
            </a:r>
            <a:endParaRPr lang="ko-KR" altLang="en-US" sz="1600" b="1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62000" y="3293675"/>
            <a:ext cx="3780000" cy="0"/>
          </a:xfrm>
          <a:prstGeom prst="straightConnector1">
            <a:avLst/>
          </a:prstGeom>
          <a:ln w="254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75599" y="3388925"/>
            <a:ext cx="111280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HF 0.28%</a:t>
            </a:r>
            <a:endParaRPr lang="ko-KR" altLang="en-US" sz="16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682000" y="3388925"/>
            <a:ext cx="6300000" cy="0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162000" y="4229675"/>
            <a:ext cx="1260000" cy="0"/>
          </a:xfrm>
          <a:prstGeom prst="straightConnector1">
            <a:avLst/>
          </a:prstGeom>
          <a:ln w="254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422000" y="4229675"/>
            <a:ext cx="7560000" cy="338554"/>
            <a:chOff x="1422000" y="4324925"/>
            <a:chExt cx="7560000" cy="338554"/>
          </a:xfrm>
        </p:grpSpPr>
        <p:sp>
          <p:nvSpPr>
            <p:cNvPr id="24" name="TextBox 23"/>
            <p:cNvSpPr txBox="1"/>
            <p:nvPr/>
          </p:nvSpPr>
          <p:spPr>
            <a:xfrm>
              <a:off x="3751123" y="4324925"/>
              <a:ext cx="29017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NH</a:t>
              </a:r>
              <a:r>
                <a:rPr lang="en-US" altLang="ko-KR" sz="1600" b="1" baseline="-25000" dirty="0"/>
                <a:t>4</a:t>
              </a:r>
              <a:r>
                <a:rPr lang="en-US" altLang="ko-KR" sz="1600" b="1" dirty="0"/>
                <a:t>OH T-comp/NH</a:t>
              </a:r>
              <a:r>
                <a:rPr lang="en-US" altLang="ko-KR" sz="1600" b="1" baseline="-25000" dirty="0"/>
                <a:t>4</a:t>
              </a:r>
              <a:r>
                <a:rPr lang="en-US" altLang="ko-KR" sz="1600" b="1" dirty="0"/>
                <a:t>OH 2%</a:t>
              </a:r>
              <a:endParaRPr lang="ko-KR" altLang="en-US" sz="1600" b="1" dirty="0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1422000" y="4324925"/>
              <a:ext cx="756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13506" y="5121283"/>
            <a:ext cx="8316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b="1" dirty="0">
                <a:sym typeface="Wingdings"/>
              </a:rPr>
              <a:t>※ </a:t>
            </a:r>
            <a:r>
              <a:rPr lang="ko-KR" altLang="en-US" sz="1400" b="1" dirty="0">
                <a:sym typeface="Wingdings"/>
              </a:rPr>
              <a:t>각각의</a:t>
            </a:r>
            <a:r>
              <a:rPr lang="en-US" altLang="ko-KR" sz="1400" b="1" dirty="0">
                <a:sym typeface="Wingdings"/>
              </a:rPr>
              <a:t> </a:t>
            </a:r>
            <a:r>
              <a:rPr lang="ko-KR" altLang="en-US" sz="1400" b="1" dirty="0" err="1">
                <a:sym typeface="Wingdings"/>
              </a:rPr>
              <a:t>용액별로</a:t>
            </a:r>
            <a:r>
              <a:rPr lang="ko-KR" altLang="en-US" sz="1400" b="1" dirty="0">
                <a:sym typeface="Wingdings"/>
              </a:rPr>
              <a:t> 최소 </a:t>
            </a:r>
            <a:r>
              <a:rPr lang="en-US" altLang="ko-KR" sz="1400" b="1" dirty="0">
                <a:sym typeface="Wingdings"/>
              </a:rPr>
              <a:t>5</a:t>
            </a:r>
            <a:r>
              <a:rPr lang="ko-KR" altLang="en-US" sz="1400" b="1" dirty="0">
                <a:sym typeface="Wingdings"/>
              </a:rPr>
              <a:t>일 </a:t>
            </a:r>
            <a:r>
              <a:rPr lang="en-US" altLang="ko-KR" sz="1400" b="1" dirty="0">
                <a:sym typeface="Wingdings"/>
              </a:rPr>
              <a:t>data </a:t>
            </a:r>
            <a:r>
              <a:rPr lang="ko-KR" altLang="en-US" sz="1400" b="1" dirty="0">
                <a:sym typeface="Wingdings"/>
              </a:rPr>
              <a:t>확보 예정</a:t>
            </a:r>
            <a:br>
              <a:rPr lang="en-US" altLang="ko-KR" sz="1400" b="1" dirty="0">
                <a:sym typeface="Wingdings"/>
              </a:rPr>
            </a:br>
            <a:r>
              <a:rPr lang="en-US" altLang="ko-KR" sz="1400" b="1" dirty="0">
                <a:sym typeface="Wingdings"/>
              </a:rPr>
              <a:t>   </a:t>
            </a:r>
            <a:r>
              <a:rPr lang="ko-KR" altLang="en-US" sz="1400" b="1" dirty="0">
                <a:sym typeface="Wingdings"/>
              </a:rPr>
              <a:t>→ 이후 </a:t>
            </a:r>
            <a:r>
              <a:rPr lang="en-US" altLang="ko-KR" sz="1400" b="1" dirty="0">
                <a:sym typeface="Wingdings"/>
              </a:rPr>
              <a:t>ATIK</a:t>
            </a:r>
            <a:r>
              <a:rPr lang="ko-KR" altLang="en-US" sz="1400" b="1" dirty="0">
                <a:sym typeface="Wingdings"/>
              </a:rPr>
              <a:t>측으로 측정장비 전달</a:t>
            </a:r>
            <a:endParaRPr lang="en-US" altLang="ko-KR" sz="1400" b="1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36436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162409"/>
              </p:ext>
            </p:extLst>
          </p:nvPr>
        </p:nvGraphicFramePr>
        <p:xfrm>
          <a:off x="4592638" y="4524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2638" y="4524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022963"/>
              </p:ext>
            </p:extLst>
          </p:nvPr>
        </p:nvGraphicFramePr>
        <p:xfrm>
          <a:off x="554037" y="452438"/>
          <a:ext cx="3921126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7" y="452438"/>
                        <a:ext cx="3921126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362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New temperature compensation: HF 1%</a:t>
            </a:r>
            <a:endParaRPr lang="ko-KR" altLang="en-US" sz="1400" b="1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618687"/>
              </p:ext>
            </p:extLst>
          </p:nvPr>
        </p:nvGraphicFramePr>
        <p:xfrm>
          <a:off x="4592638" y="378618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2638" y="378618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6477000" y="3467100"/>
            <a:ext cx="847725" cy="37147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85813" y="3467100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T-compensation </a:t>
            </a:r>
            <a:r>
              <a:rPr lang="ko-KR" altLang="en-US" sz="1400" b="1" dirty="0"/>
              <a:t>적용 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81919" y="896897"/>
                <a:ext cx="1956745" cy="2881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=84.47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+10007.23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19" y="896897"/>
                <a:ext cx="1956745" cy="288147"/>
              </a:xfrm>
              <a:prstGeom prst="rect">
                <a:avLst/>
              </a:prstGeom>
              <a:blipFill rotWithShape="1">
                <a:blip r:embed="rId9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44344" y="896897"/>
                <a:ext cx="1508866" cy="5035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𝑺𝒍𝒐𝒑𝒆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𝟎𝟎𝟔𝟗𝟕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>
                          <a:solidFill>
                            <a:srgbClr val="0000FF"/>
                          </a:solidFill>
                          <a:latin typeface="Cambria Math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rgbClr val="0000FF"/>
                          </a:solidFill>
                          <a:latin typeface="Cambria Math"/>
                        </a:rPr>
                        <m:t>dj</m:t>
                      </m:r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 </m:t>
                      </m:r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altLang="ko-KR" sz="1400" b="0" i="1" baseline="30000" smtClean="0">
                          <a:solidFill>
                            <a:srgbClr val="0000FF"/>
                          </a:solidFill>
                          <a:latin typeface="Cambria Math"/>
                        </a:rPr>
                        <m:t>2</m:t>
                      </m:r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=0.98724</m:t>
                      </m:r>
                    </m:oMath>
                  </m:oMathPara>
                </a14:m>
                <a:endParaRPr lang="en-US" altLang="ko-KR" sz="14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44" y="896897"/>
                <a:ext cx="1508866" cy="503590"/>
              </a:xfrm>
              <a:prstGeom prst="rect">
                <a:avLst/>
              </a:prstGeom>
              <a:blipFill rotWithShape="1">
                <a:blip r:embed="rId10"/>
                <a:stretch>
                  <a:fillRect l="-810" b="-8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544344" y="4316372"/>
                <a:ext cx="1049702" cy="2881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𝑆𝑙𝑜𝑝𝑒</m:t>
                      </m:r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 0.029</m:t>
                      </m:r>
                    </m:oMath>
                  </m:oMathPara>
                </a14:m>
                <a:endParaRPr lang="en-US" altLang="ko-KR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44" y="4316372"/>
                <a:ext cx="1049702" cy="288147"/>
              </a:xfrm>
              <a:prstGeom prst="rect">
                <a:avLst/>
              </a:prstGeom>
              <a:blipFill rotWithShape="1">
                <a:blip r:embed="rId11"/>
                <a:stretch>
                  <a:fillRect l="-1163"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13506" y="3601243"/>
            <a:ext cx="4253744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 </a:t>
            </a:r>
            <a:r>
              <a:rPr lang="ko-KR" altLang="en-US" sz="1400" dirty="0">
                <a:solidFill>
                  <a:srgbClr val="FF0000"/>
                </a:solidFill>
                <a:sym typeface="Wingdings"/>
              </a:rPr>
              <a:t>새로운 </a:t>
            </a: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HF 1% </a:t>
            </a:r>
            <a:r>
              <a:rPr lang="ko-KR" altLang="en-US" sz="1400" dirty="0">
                <a:solidFill>
                  <a:srgbClr val="FF0000"/>
                </a:solidFill>
                <a:sym typeface="Wingdings"/>
              </a:rPr>
              <a:t>용액에 대해 </a:t>
            </a: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T-compensation </a:t>
            </a:r>
            <a:br>
              <a:rPr lang="en-US" altLang="ko-KR" sz="1400" dirty="0">
                <a:solidFill>
                  <a:srgbClr val="FF0000"/>
                </a:solidFill>
                <a:sym typeface="Wingdings"/>
              </a:rPr>
            </a:b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   </a:t>
            </a:r>
            <a:r>
              <a:rPr lang="ko-KR" altLang="en-US" sz="1400" dirty="0" err="1">
                <a:solidFill>
                  <a:srgbClr val="FF0000"/>
                </a:solidFill>
                <a:sym typeface="Wingdings"/>
              </a:rPr>
              <a:t>재진행</a:t>
            </a:r>
            <a:r>
              <a:rPr lang="ko-KR" altLang="en-US" sz="14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(0.697%/K)</a:t>
            </a:r>
          </a:p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>
                <a:sym typeface="Wingdings"/>
              </a:rPr>
              <a:t> </a:t>
            </a:r>
            <a:r>
              <a:rPr lang="ko-KR" altLang="en-US" sz="1400" dirty="0">
                <a:sym typeface="Wingdings"/>
              </a:rPr>
              <a:t>계산된 보정계수 적용시의 </a:t>
            </a:r>
            <a:r>
              <a:rPr lang="en-US" altLang="ko-KR" sz="1400" dirty="0">
                <a:sym typeface="Wingdings"/>
              </a:rPr>
              <a:t>linear fit </a:t>
            </a:r>
            <a:r>
              <a:rPr lang="ko-KR" altLang="en-US" sz="1400" dirty="0">
                <a:sym typeface="Wingdings"/>
              </a:rPr>
              <a:t>기울기가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 0.029</a:t>
            </a:r>
            <a:r>
              <a:rPr lang="ko-KR" altLang="en-US" sz="1400" dirty="0">
                <a:sym typeface="Wingdings"/>
              </a:rPr>
              <a:t>로 온도에 따른 전도도 변화가 거의 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 </a:t>
            </a:r>
            <a:r>
              <a:rPr lang="ko-KR" altLang="en-US" sz="1400" dirty="0">
                <a:sym typeface="Wingdings"/>
              </a:rPr>
              <a:t>없을 것으로 판단됨</a:t>
            </a:r>
            <a:r>
              <a:rPr lang="en-US" altLang="ko-KR" sz="1400" dirty="0">
                <a:sym typeface="Wingdings"/>
              </a:rPr>
              <a:t>.</a:t>
            </a:r>
          </a:p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b="1" dirty="0">
                <a:sym typeface="Wingdings"/>
              </a:rPr>
              <a:t>※ </a:t>
            </a:r>
            <a:r>
              <a:rPr lang="ko-KR" altLang="en-US" sz="1400" b="1" dirty="0">
                <a:sym typeface="Wingdings"/>
              </a:rPr>
              <a:t>최초 </a:t>
            </a:r>
            <a:r>
              <a:rPr lang="en-US" altLang="ko-KR" sz="1400" b="1" dirty="0">
                <a:sym typeface="Wingdings"/>
              </a:rPr>
              <a:t>HF T-comp: 0.669%/K</a:t>
            </a:r>
            <a:br>
              <a:rPr lang="en-US" altLang="ko-KR" sz="1400" b="1" dirty="0">
                <a:sym typeface="Wingdings"/>
              </a:rPr>
            </a:br>
            <a:r>
              <a:rPr lang="en-US" altLang="ko-KR" sz="1400" b="1" dirty="0">
                <a:sym typeface="Wingdings"/>
              </a:rPr>
              <a:t>   (</a:t>
            </a:r>
            <a:r>
              <a:rPr lang="ko-KR" altLang="en-US" sz="1400" b="1" dirty="0">
                <a:sym typeface="Wingdings"/>
              </a:rPr>
              <a:t>온도 </a:t>
            </a:r>
            <a:r>
              <a:rPr lang="en-US" altLang="ko-KR" sz="1400" b="1" dirty="0">
                <a:sym typeface="Wingdings"/>
              </a:rPr>
              <a:t>manual </a:t>
            </a:r>
            <a:r>
              <a:rPr lang="ko-KR" altLang="en-US" sz="1400" b="1" dirty="0" err="1">
                <a:sym typeface="Wingdings"/>
              </a:rPr>
              <a:t>측정시</a:t>
            </a:r>
            <a:r>
              <a:rPr lang="en-US" altLang="ko-KR" sz="1400" b="1" dirty="0"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465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835225"/>
              </p:ext>
            </p:extLst>
          </p:nvPr>
        </p:nvGraphicFramePr>
        <p:xfrm>
          <a:off x="4592638" y="378618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2638" y="378618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568835"/>
              </p:ext>
            </p:extLst>
          </p:nvPr>
        </p:nvGraphicFramePr>
        <p:xfrm>
          <a:off x="4592638" y="4524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92638" y="4524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738602"/>
              </p:ext>
            </p:extLst>
          </p:nvPr>
        </p:nvGraphicFramePr>
        <p:xfrm>
          <a:off x="554038" y="4524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4038" y="4524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405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New temperature compensation: 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2%</a:t>
            </a:r>
            <a:endParaRPr lang="ko-KR" altLang="en-US" sz="1400" b="1" dirty="0"/>
          </a:p>
        </p:txBody>
      </p:sp>
      <p:sp>
        <p:nvSpPr>
          <p:cNvPr id="6" name="아래쪽 화살표 5"/>
          <p:cNvSpPr/>
          <p:nvPr/>
        </p:nvSpPr>
        <p:spPr>
          <a:xfrm>
            <a:off x="6477000" y="3467100"/>
            <a:ext cx="847725" cy="37147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85813" y="3467100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T-compensation </a:t>
            </a:r>
            <a:r>
              <a:rPr lang="ko-KR" altLang="en-US" sz="1400" b="1" dirty="0"/>
              <a:t>적용 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8366" y="2526870"/>
                <a:ext cx="1956745" cy="2881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=20.19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+525.2121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366" y="2526870"/>
                <a:ext cx="1956745" cy="288147"/>
              </a:xfrm>
              <a:prstGeom prst="rect">
                <a:avLst/>
              </a:prstGeom>
              <a:blipFill rotWithShape="1">
                <a:blip r:embed="rId9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92119" y="2311427"/>
                <a:ext cx="1508866" cy="5035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𝑺𝒍𝒐𝒑𝒆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𝟎𝟏𝟗𝟔𝟎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>
                          <a:solidFill>
                            <a:srgbClr val="0000FF"/>
                          </a:solidFill>
                          <a:latin typeface="Cambria Math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rgbClr val="0000FF"/>
                          </a:solidFill>
                          <a:latin typeface="Cambria Math"/>
                        </a:rPr>
                        <m:t>dj</m:t>
                      </m:r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 </m:t>
                      </m:r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altLang="ko-KR" sz="1400" b="0" i="1" baseline="30000" smtClean="0">
                          <a:solidFill>
                            <a:srgbClr val="0000FF"/>
                          </a:solidFill>
                          <a:latin typeface="Cambria Math"/>
                        </a:rPr>
                        <m:t>2</m:t>
                      </m:r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=0.98778</m:t>
                      </m:r>
                    </m:oMath>
                  </m:oMathPara>
                </a14:m>
                <a:endParaRPr lang="en-US" altLang="ko-KR" sz="14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19" y="2311427"/>
                <a:ext cx="1508866" cy="503590"/>
              </a:xfrm>
              <a:prstGeom prst="rect">
                <a:avLst/>
              </a:prstGeom>
              <a:blipFill rotWithShape="1">
                <a:blip r:embed="rId10"/>
                <a:stretch>
                  <a:fillRect l="-403" b="-8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44344" y="4316372"/>
                <a:ext cx="1877493" cy="2881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𝑆𝑙𝑜𝑝𝑒</m:t>
                      </m:r>
                      <m:r>
                        <a:rPr lang="en-US" altLang="ko-KR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 9.67446×</m:t>
                      </m:r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altLang="ko-KR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44" y="4316372"/>
                <a:ext cx="1877493" cy="288147"/>
              </a:xfrm>
              <a:prstGeom prst="rect">
                <a:avLst/>
              </a:prstGeom>
              <a:blipFill rotWithShape="1">
                <a:blip r:embed="rId11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3506" y="3601243"/>
            <a:ext cx="4253744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 </a:t>
            </a:r>
            <a:r>
              <a:rPr lang="ko-KR" altLang="en-US" sz="1400" dirty="0">
                <a:solidFill>
                  <a:srgbClr val="FF0000"/>
                </a:solidFill>
                <a:sym typeface="Wingdings"/>
              </a:rPr>
              <a:t>새로운 </a:t>
            </a: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NH4OH 2% </a:t>
            </a:r>
            <a:r>
              <a:rPr lang="ko-KR" altLang="en-US" sz="1400" dirty="0">
                <a:solidFill>
                  <a:srgbClr val="FF0000"/>
                </a:solidFill>
                <a:sym typeface="Wingdings"/>
              </a:rPr>
              <a:t>용액에 대해 </a:t>
            </a: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T-compensation </a:t>
            </a:r>
            <a:br>
              <a:rPr lang="en-US" altLang="ko-KR" sz="1400" dirty="0">
                <a:solidFill>
                  <a:srgbClr val="FF0000"/>
                </a:solidFill>
                <a:sym typeface="Wingdings"/>
              </a:rPr>
            </a:b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   </a:t>
            </a:r>
            <a:r>
              <a:rPr lang="ko-KR" altLang="en-US" sz="1400" dirty="0" err="1">
                <a:solidFill>
                  <a:srgbClr val="FF0000"/>
                </a:solidFill>
                <a:sym typeface="Wingdings"/>
              </a:rPr>
              <a:t>재진행</a:t>
            </a:r>
            <a:r>
              <a:rPr lang="ko-KR" altLang="en-US" sz="14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(1.960%/K)</a:t>
            </a:r>
          </a:p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>
                <a:sym typeface="Wingdings"/>
              </a:rPr>
              <a:t> </a:t>
            </a:r>
            <a:r>
              <a:rPr lang="ko-KR" altLang="en-US" sz="1400" dirty="0">
                <a:sym typeface="Wingdings"/>
              </a:rPr>
              <a:t>계산된 보정계수 적용시의 </a:t>
            </a:r>
            <a:r>
              <a:rPr lang="en-US" altLang="ko-KR" sz="1400" dirty="0">
                <a:sym typeface="Wingdings"/>
              </a:rPr>
              <a:t>linear fit </a:t>
            </a:r>
            <a:r>
              <a:rPr lang="ko-KR" altLang="en-US" sz="1400" dirty="0">
                <a:sym typeface="Wingdings"/>
              </a:rPr>
              <a:t>기울기가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 0.0009 </a:t>
            </a:r>
            <a:r>
              <a:rPr lang="ko-KR" altLang="en-US" sz="1400" dirty="0">
                <a:sym typeface="Wingdings"/>
              </a:rPr>
              <a:t>미만으로 온도에 따른 전도도 변화가 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 </a:t>
            </a:r>
            <a:r>
              <a:rPr lang="ko-KR" altLang="en-US" sz="1400" dirty="0">
                <a:sym typeface="Wingdings"/>
              </a:rPr>
              <a:t>거의 없을 것으로 판단됨</a:t>
            </a:r>
            <a:r>
              <a:rPr lang="en-US" altLang="ko-KR" sz="1400" dirty="0">
                <a:sym typeface="Wingdings"/>
              </a:rPr>
              <a:t>.</a:t>
            </a:r>
          </a:p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b="1" dirty="0">
                <a:sym typeface="Wingdings"/>
              </a:rPr>
              <a:t>※ </a:t>
            </a:r>
            <a:r>
              <a:rPr lang="ko-KR" altLang="en-US" sz="1400" b="1" dirty="0">
                <a:sym typeface="Wingdings"/>
              </a:rPr>
              <a:t>최초 </a:t>
            </a:r>
            <a:r>
              <a:rPr lang="en-US" altLang="ko-KR" sz="1400" b="1" dirty="0">
                <a:sym typeface="Wingdings"/>
              </a:rPr>
              <a:t>NH</a:t>
            </a:r>
            <a:r>
              <a:rPr lang="en-US" altLang="ko-KR" sz="1400" b="1" baseline="-25000" dirty="0">
                <a:sym typeface="Wingdings"/>
              </a:rPr>
              <a:t>4</a:t>
            </a:r>
            <a:r>
              <a:rPr lang="en-US" altLang="ko-KR" sz="1400" b="1" dirty="0">
                <a:sym typeface="Wingdings"/>
              </a:rPr>
              <a:t>OH T-comp: 2.187%/K</a:t>
            </a:r>
            <a:br>
              <a:rPr lang="en-US" altLang="ko-KR" sz="1400" b="1" dirty="0">
                <a:sym typeface="Wingdings"/>
              </a:rPr>
            </a:br>
            <a:r>
              <a:rPr lang="en-US" altLang="ko-KR" sz="1400" b="1" dirty="0">
                <a:sym typeface="Wingdings"/>
              </a:rPr>
              <a:t>   (</a:t>
            </a:r>
            <a:r>
              <a:rPr lang="ko-KR" altLang="en-US" sz="1400" b="1" dirty="0">
                <a:sym typeface="Wingdings"/>
              </a:rPr>
              <a:t>온도 </a:t>
            </a:r>
            <a:r>
              <a:rPr lang="en-US" altLang="ko-KR" sz="1400" b="1" dirty="0">
                <a:sym typeface="Wingdings"/>
              </a:rPr>
              <a:t>manual </a:t>
            </a:r>
            <a:r>
              <a:rPr lang="ko-KR" altLang="en-US" sz="1400" b="1" dirty="0" err="1">
                <a:sym typeface="Wingdings"/>
              </a:rPr>
              <a:t>측정시</a:t>
            </a:r>
            <a:r>
              <a:rPr lang="en-US" altLang="ko-KR" sz="1400" b="1" dirty="0"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424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0"/>
            <a:ext cx="3082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System optimization: Fitting </a:t>
            </a:r>
            <a:r>
              <a:rPr lang="ko-KR" altLang="en-US" sz="1400" b="1" dirty="0"/>
              <a:t>교체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80122" y="521009"/>
            <a:ext cx="8383756" cy="2910480"/>
            <a:chOff x="345902" y="587684"/>
            <a:chExt cx="8383756" cy="2910480"/>
          </a:xfrm>
        </p:grpSpPr>
        <p:grpSp>
          <p:nvGrpSpPr>
            <p:cNvPr id="8" name="그룹 7"/>
            <p:cNvGrpSpPr/>
            <p:nvPr/>
          </p:nvGrpSpPr>
          <p:grpSpPr>
            <a:xfrm>
              <a:off x="345902" y="587684"/>
              <a:ext cx="3840000" cy="2910480"/>
              <a:chOff x="4889327" y="464574"/>
              <a:chExt cx="3840000" cy="2910480"/>
            </a:xfrm>
          </p:grpSpPr>
          <p:pic>
            <p:nvPicPr>
              <p:cNvPr id="2" name="Picture 3" descr="C:\Users\yjeo\Documents\카카오톡 받은 파일\[크기변환]KakaoTalk_20191212_203531169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9327" y="495054"/>
                <a:ext cx="3840000" cy="28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직선 화살표 연결선 2"/>
              <p:cNvCxnSpPr/>
              <p:nvPr/>
            </p:nvCxnSpPr>
            <p:spPr>
              <a:xfrm flipV="1">
                <a:off x="5699125" y="1314943"/>
                <a:ext cx="0" cy="105515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화살표 연결선 3"/>
              <p:cNvCxnSpPr/>
              <p:nvPr/>
            </p:nvCxnSpPr>
            <p:spPr>
              <a:xfrm flipH="1">
                <a:off x="7696201" y="1620283"/>
                <a:ext cx="181255" cy="444473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5429210" y="464574"/>
                    <a:ext cx="823873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ko-KR" altLang="en-US" sz="1200" b="1">
                            <a:solidFill>
                              <a:srgbClr val="FFFF00"/>
                            </a:solidFill>
                            <a:latin typeface="Cambria Math"/>
                          </a:rPr>
                          <m:t>𝝓</m:t>
                        </m:r>
                        <m:r>
                          <a:rPr lang="en-US" altLang="ko-KR" sz="1200" b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𝟏𝟎</m:t>
                        </m:r>
                      </m:oMath>
                    </a14:m>
                    <a:r>
                      <a:rPr lang="en-US" altLang="ko-KR" sz="1200" b="1" dirty="0">
                        <a:solidFill>
                          <a:srgbClr val="FFFF00"/>
                        </a:solidFill>
                      </a:rPr>
                      <a:t>, PTFE</a:t>
                    </a:r>
                    <a:endParaRPr lang="ko-KR" altLang="en-US" sz="1200" b="1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9210" y="464574"/>
                    <a:ext cx="823873" cy="246221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t="-2439" r="-1111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7696201" y="495161"/>
                    <a:ext cx="742653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ko-KR" altLang="en-US" sz="1200" b="1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𝝓</m:t>
                        </m:r>
                        <m:r>
                          <a:rPr lang="en-US" altLang="ko-KR" sz="1200" b="1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𝟔</m:t>
                        </m:r>
                      </m:oMath>
                    </a14:m>
                    <a:r>
                      <a:rPr lang="en-US" altLang="ko-KR" sz="1200" b="1" dirty="0">
                        <a:solidFill>
                          <a:srgbClr val="FFFF00"/>
                        </a:solidFill>
                      </a:rPr>
                      <a:t>, PTFE</a:t>
                    </a:r>
                    <a:endParaRPr lang="ko-KR" altLang="en-US" sz="1200" b="1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201" y="495161"/>
                    <a:ext cx="742653" cy="24622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t="-2439" r="-10656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extBox 6"/>
              <p:cNvSpPr txBox="1"/>
              <p:nvPr/>
            </p:nvSpPr>
            <p:spPr>
              <a:xfrm>
                <a:off x="6024308" y="2506383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FF00"/>
                    </a:solidFill>
                  </a:rPr>
                  <a:t>~0.1 L/min</a:t>
                </a:r>
                <a:endParaRPr lang="ko-KR" altLang="en-US" sz="12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4889327" y="602924"/>
              <a:ext cx="3840331" cy="2880000"/>
              <a:chOff x="4984750" y="586701"/>
              <a:chExt cx="3840331" cy="2880000"/>
            </a:xfrm>
          </p:grpSpPr>
          <p:pic>
            <p:nvPicPr>
              <p:cNvPr id="10" name="Picture 2" descr="C:\Users\yjeo\Documents\카카오톡 받은 파일\[크기변환]KakaoTalk_20200110_184629636_03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4750" y="586701"/>
                <a:ext cx="3840331" cy="28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747466" y="2427858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rgbClr val="FFFF00"/>
                    </a:solidFill>
                  </a:rPr>
                  <a:t>~0.1 L/min</a:t>
                </a:r>
                <a:endParaRPr lang="ko-KR" altLang="en-US" sz="1200" b="1" dirty="0">
                  <a:solidFill>
                    <a:srgbClr val="FFFF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614359" y="1811056"/>
                    <a:ext cx="742653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ko-KR" altLang="en-US" sz="1200" b="1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𝝓</m:t>
                        </m:r>
                        <m:r>
                          <a:rPr lang="en-US" altLang="ko-KR" sz="1200" b="1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𝟔</m:t>
                        </m:r>
                      </m:oMath>
                    </a14:m>
                    <a:r>
                      <a:rPr lang="en-US" altLang="ko-KR" sz="1200" b="1" dirty="0">
                        <a:solidFill>
                          <a:srgbClr val="FFFF00"/>
                        </a:solidFill>
                      </a:rPr>
                      <a:t>, PTFE</a:t>
                    </a:r>
                    <a:endParaRPr lang="ko-KR" altLang="en-US" sz="1200" b="1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4359" y="1811056"/>
                    <a:ext cx="742653" cy="24622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t="-2439" r="-11475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직선 화살표 연결선 12"/>
              <p:cNvCxnSpPr/>
              <p:nvPr/>
            </p:nvCxnSpPr>
            <p:spPr>
              <a:xfrm flipV="1">
                <a:off x="6878076" y="2360506"/>
                <a:ext cx="0" cy="51175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/>
              <p:nvPr/>
            </p:nvCxnSpPr>
            <p:spPr>
              <a:xfrm flipV="1">
                <a:off x="5365569" y="1567882"/>
                <a:ext cx="0" cy="73256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/>
              <p:cNvCxnSpPr/>
              <p:nvPr/>
            </p:nvCxnSpPr>
            <p:spPr>
              <a:xfrm flipV="1">
                <a:off x="7651568" y="2370244"/>
                <a:ext cx="0" cy="73256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오른쪽 화살표 16"/>
            <p:cNvSpPr/>
            <p:nvPr/>
          </p:nvSpPr>
          <p:spPr>
            <a:xfrm>
              <a:off x="4317641" y="1672856"/>
              <a:ext cx="439947" cy="74013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3506" y="4868068"/>
            <a:ext cx="83161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>
                <a:sym typeface="Wingdings"/>
              </a:rPr>
              <a:t> HF 1% </a:t>
            </a:r>
            <a:r>
              <a:rPr lang="ko-KR" altLang="en-US" sz="1400" dirty="0">
                <a:sym typeface="Wingdings"/>
              </a:rPr>
              <a:t>전도도 </a:t>
            </a:r>
            <a:r>
              <a:rPr lang="ko-KR" altLang="en-US" sz="1400" dirty="0" err="1">
                <a:sym typeface="Wingdings"/>
              </a:rPr>
              <a:t>측정시</a:t>
            </a:r>
            <a:r>
              <a:rPr lang="ko-KR" altLang="en-US" sz="1400" dirty="0">
                <a:sym typeface="Wingdings"/>
              </a:rPr>
              <a:t> 시간에 따라 전도도 증가하는 </a:t>
            </a:r>
            <a:r>
              <a:rPr lang="en-US" altLang="ko-KR" sz="1400" dirty="0">
                <a:sym typeface="Wingdings"/>
              </a:rPr>
              <a:t>issue</a:t>
            </a:r>
            <a:r>
              <a:rPr lang="ko-KR" altLang="en-US" sz="1400" dirty="0">
                <a:sym typeface="Wingdings"/>
              </a:rPr>
              <a:t>에 대해</a:t>
            </a:r>
            <a:r>
              <a:rPr lang="en-US" altLang="ko-KR" sz="1400" dirty="0">
                <a:sym typeface="Wingdings"/>
              </a:rPr>
              <a:t>,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 → Φ6 (id Φ4) to Φ10 (id Φ8) </a:t>
            </a:r>
            <a:r>
              <a:rPr lang="ko-KR" altLang="en-US" sz="1400" dirty="0">
                <a:sym typeface="Wingdings"/>
              </a:rPr>
              <a:t>배관용 </a:t>
            </a:r>
            <a:r>
              <a:rPr lang="ko-KR" altLang="en-US" sz="1400" dirty="0" err="1">
                <a:sym typeface="Wingdings"/>
              </a:rPr>
              <a:t>원터치피팅</a:t>
            </a:r>
            <a:r>
              <a:rPr lang="ko-KR" altLang="en-US" sz="1400" dirty="0">
                <a:sym typeface="Wingdings"/>
              </a:rPr>
              <a:t> 내부의 금속이 부식되는 것으로 판단하여 </a:t>
            </a:r>
            <a:r>
              <a:rPr lang="ko-KR" altLang="en-US" sz="1400" dirty="0" err="1">
                <a:sym typeface="Wingdings"/>
              </a:rPr>
              <a:t>피팅</a:t>
            </a:r>
            <a:r>
              <a:rPr lang="ko-KR" altLang="en-US" sz="1400" dirty="0">
                <a:sym typeface="Wingdings"/>
              </a:rPr>
              <a:t> 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    </a:t>
            </a:r>
            <a:r>
              <a:rPr lang="ko-KR" altLang="en-US" sz="1400" dirty="0">
                <a:sym typeface="Wingdings"/>
              </a:rPr>
              <a:t>변경 </a:t>
            </a:r>
            <a:r>
              <a:rPr lang="en-US" altLang="ko-KR" sz="1400" dirty="0">
                <a:sym typeface="Wingdings"/>
              </a:rPr>
              <a:t>(PP </a:t>
            </a:r>
            <a:r>
              <a:rPr lang="ko-KR" altLang="en-US" sz="1400" dirty="0">
                <a:sym typeface="Wingdings"/>
              </a:rPr>
              <a:t>재질</a:t>
            </a:r>
            <a:r>
              <a:rPr lang="en-US" altLang="ko-KR" sz="1400" dirty="0">
                <a:sym typeface="Wingdings"/>
              </a:rPr>
              <a:t>)</a:t>
            </a:r>
          </a:p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>
                <a:sym typeface="Wingdings"/>
              </a:rPr>
              <a:t> → </a:t>
            </a:r>
            <a:r>
              <a:rPr lang="ko-KR" altLang="en-US" sz="1400" dirty="0">
                <a:sym typeface="Wingdings"/>
              </a:rPr>
              <a:t>전체적으로 </a:t>
            </a:r>
            <a:r>
              <a:rPr lang="en-US" altLang="ko-KR" sz="1400" dirty="0">
                <a:sym typeface="Wingdings"/>
              </a:rPr>
              <a:t>Φ10 </a:t>
            </a:r>
            <a:r>
              <a:rPr lang="ko-KR" altLang="en-US" sz="1400" dirty="0">
                <a:sym typeface="Wingdings"/>
              </a:rPr>
              <a:t>배관 사용을 최소화하고</a:t>
            </a:r>
            <a:r>
              <a:rPr lang="en-US" altLang="ko-KR" sz="1400" dirty="0">
                <a:sym typeface="Wingdings"/>
              </a:rPr>
              <a:t>,</a:t>
            </a:r>
            <a:r>
              <a:rPr lang="ko-KR" altLang="en-US" sz="1400" dirty="0">
                <a:sym typeface="Wingdings"/>
              </a:rPr>
              <a:t> 시스템 내부 클리닝 고려하여 전체적인 배관은 다소 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   </a:t>
            </a:r>
            <a:r>
              <a:rPr lang="ko-KR" altLang="en-US" sz="1400" dirty="0">
                <a:sym typeface="Wingdings"/>
              </a:rPr>
              <a:t>길어짐</a:t>
            </a:r>
            <a:r>
              <a:rPr lang="en-US" altLang="ko-KR" sz="1400" dirty="0">
                <a:sym typeface="Wingdings"/>
              </a:rPr>
              <a:t>.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728838" y="3624403"/>
            <a:ext cx="5035040" cy="933970"/>
            <a:chOff x="414779" y="3624403"/>
            <a:chExt cx="5035040" cy="933970"/>
          </a:xfrm>
        </p:grpSpPr>
        <p:grpSp>
          <p:nvGrpSpPr>
            <p:cNvPr id="24" name="그룹 23"/>
            <p:cNvGrpSpPr/>
            <p:nvPr/>
          </p:nvGrpSpPr>
          <p:grpSpPr>
            <a:xfrm>
              <a:off x="3164150" y="3624403"/>
              <a:ext cx="2285669" cy="933970"/>
              <a:chOff x="2879061" y="3624404"/>
              <a:chExt cx="2285669" cy="933970"/>
            </a:xfrm>
          </p:grpSpPr>
          <p:pic>
            <p:nvPicPr>
              <p:cNvPr id="20" name="Picture 3" descr="C:\Users\yjeo\Documents\카카오톡 받은 파일\[크기변환]KakaoTalk_20200110_184629636_01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58" t="14466" r="31621" b="7274"/>
              <a:stretch/>
            </p:blipFill>
            <p:spPr bwMode="auto">
              <a:xfrm rot="5400000">
                <a:off x="3539012" y="2964453"/>
                <a:ext cx="933970" cy="22538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912317" y="3630538"/>
                    <a:ext cx="82747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𝐢𝐝</m:t>
                          </m:r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ko-KR" altLang="en-US" sz="1200" b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𝝓</m:t>
                          </m:r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𝟓</m:t>
                          </m:r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~</m:t>
                          </m:r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𝟖</m:t>
                          </m:r>
                        </m:oMath>
                      </m:oMathPara>
                    </a14:m>
                    <a:endParaRPr lang="ko-KR" alt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317" y="3630538"/>
                    <a:ext cx="827471" cy="276999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6039" y="3630538"/>
                    <a:ext cx="83869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𝐢𝐝</m:t>
                          </m:r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ko-KR" altLang="en-US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𝝓</m:t>
                          </m:r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𝟑</m:t>
                          </m:r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~</m:t>
                          </m:r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𝟓</m:t>
                          </m:r>
                        </m:oMath>
                      </m:oMathPara>
                    </a14:m>
                    <a:endParaRPr lang="ko-KR" alt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6039" y="3630538"/>
                    <a:ext cx="838691" cy="276999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그룹 22"/>
            <p:cNvGrpSpPr/>
            <p:nvPr/>
          </p:nvGrpSpPr>
          <p:grpSpPr>
            <a:xfrm>
              <a:off x="414779" y="3627469"/>
              <a:ext cx="2284695" cy="927838"/>
              <a:chOff x="398228" y="3624403"/>
              <a:chExt cx="2284695" cy="927838"/>
            </a:xfrm>
          </p:grpSpPr>
          <p:pic>
            <p:nvPicPr>
              <p:cNvPr id="5123" name="Picture 3" descr="C:\Users\yjeo\Documents\카카오톡 받은 파일\[크기변환]KakaoTalk_20200128_181216828_01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0" t="3681" r="44491" b="2355"/>
              <a:stretch/>
            </p:blipFill>
            <p:spPr bwMode="auto">
              <a:xfrm rot="5400000">
                <a:off x="1061246" y="2961385"/>
                <a:ext cx="927838" cy="22538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413506" y="3644438"/>
                    <a:ext cx="62709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𝐢𝐝</m:t>
                          </m:r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ko-KR" altLang="en-US" sz="1200" b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𝝓</m:t>
                          </m:r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𝟖</m:t>
                          </m:r>
                        </m:oMath>
                      </m:oMathPara>
                    </a14:m>
                    <a:endParaRPr lang="ko-KR" alt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506" y="3644438"/>
                    <a:ext cx="627095" cy="276999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2055828" y="3644438"/>
                    <a:ext cx="62709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𝐢𝐝</m:t>
                          </m:r>
                          <m:r>
                            <a:rPr lang="en-US" altLang="ko-KR" sz="12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ko-KR" altLang="en-US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𝝓</m:t>
                          </m:r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𝟒</m:t>
                          </m:r>
                        </m:oMath>
                      </m:oMathPara>
                    </a14:m>
                    <a:endParaRPr lang="ko-KR" alt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5828" y="3644438"/>
                    <a:ext cx="627095" cy="276999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" name="오른쪽 화살표 28"/>
            <p:cNvSpPr/>
            <p:nvPr/>
          </p:nvSpPr>
          <p:spPr>
            <a:xfrm>
              <a:off x="2748678" y="3884362"/>
              <a:ext cx="366268" cy="414053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4" name="Picture 4" descr="C:\Users\yjeo\Documents\카카오톡 받은 파일\[크기변환]KakaoTalk_20200128_181216828_02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6" t="27842" r="36933" b="30016"/>
          <a:stretch/>
        </p:blipFill>
        <p:spPr bwMode="auto">
          <a:xfrm rot="5400000">
            <a:off x="2542121" y="3545286"/>
            <a:ext cx="930905" cy="106159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/>
          <p:cNvCxnSpPr/>
          <p:nvPr/>
        </p:nvCxnSpPr>
        <p:spPr>
          <a:xfrm>
            <a:off x="1943100" y="3806124"/>
            <a:ext cx="918195" cy="13161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0547" y="365352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Fitting </a:t>
            </a:r>
            <a:r>
              <a:rPr lang="ko-KR" altLang="en-US" sz="1200" b="1" dirty="0"/>
              <a:t>내부의 금속이 </a:t>
            </a:r>
            <a:br>
              <a:rPr lang="en-US" altLang="ko-KR" sz="1200" b="1" dirty="0"/>
            </a:br>
            <a:r>
              <a:rPr lang="ko-KR" altLang="en-US" sz="1200" b="1" dirty="0"/>
              <a:t>부식되는 것으로 판단됨</a:t>
            </a:r>
          </a:p>
        </p:txBody>
      </p:sp>
    </p:spTree>
    <p:extLst>
      <p:ext uri="{BB962C8B-B14F-4D97-AF65-F5344CB8AC3E}">
        <p14:creationId xmlns:p14="http://schemas.microsoft.com/office/powerpoint/2010/main" val="417404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761161"/>
              </p:ext>
            </p:extLst>
          </p:nvPr>
        </p:nvGraphicFramePr>
        <p:xfrm>
          <a:off x="537825" y="3286114"/>
          <a:ext cx="8316000" cy="3181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Graph" r:id="rId3" imgW="7841880" imgH="3000960" progId="Origin95.Graph">
                  <p:embed/>
                </p:oleObj>
              </mc:Choice>
              <mc:Fallback>
                <p:oleObj name="Graph" r:id="rId3" imgW="784188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825" y="3286114"/>
                        <a:ext cx="8316000" cy="3181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683854"/>
              </p:ext>
            </p:extLst>
          </p:nvPr>
        </p:nvGraphicFramePr>
        <p:xfrm>
          <a:off x="537825" y="-17562"/>
          <a:ext cx="8316000" cy="3181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7" name="Graph" r:id="rId5" imgW="7841880" imgH="3000960" progId="Origin95.Graph">
                  <p:embed/>
                </p:oleObj>
              </mc:Choice>
              <mc:Fallback>
                <p:oleObj name="Graph" r:id="rId5" imgW="784188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825" y="-17562"/>
                        <a:ext cx="8316000" cy="3181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0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Fitting </a:t>
            </a:r>
            <a:r>
              <a:rPr lang="ko-KR" altLang="en-US" sz="1400" b="1" dirty="0"/>
              <a:t>교체 전후 측정 </a:t>
            </a:r>
            <a:r>
              <a:rPr lang="en-US" altLang="ko-KR" sz="1400" b="1" dirty="0"/>
              <a:t>data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48450" y="5362575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Bubble </a:t>
            </a:r>
            <a:r>
              <a:rPr lang="ko-KR" altLang="en-US" sz="1400" b="1" dirty="0"/>
              <a:t>제거</a:t>
            </a:r>
          </a:p>
        </p:txBody>
      </p:sp>
      <p:sp>
        <p:nvSpPr>
          <p:cNvPr id="6" name="아래쪽 화살표 5"/>
          <p:cNvSpPr/>
          <p:nvPr/>
        </p:nvSpPr>
        <p:spPr>
          <a:xfrm>
            <a:off x="4200525" y="3190875"/>
            <a:ext cx="1504950" cy="36195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00525" y="3217961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Fitting </a:t>
            </a:r>
            <a:r>
              <a:rPr lang="ko-KR" altLang="en-US" sz="1400" b="1" dirty="0"/>
              <a:t>교체 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3506" y="6458743"/>
            <a:ext cx="8316152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>
                <a:sym typeface="Wingdings"/>
              </a:rPr>
              <a:t> Fitting </a:t>
            </a:r>
            <a:r>
              <a:rPr lang="ko-KR" altLang="en-US" sz="1400" dirty="0">
                <a:sym typeface="Wingdings"/>
              </a:rPr>
              <a:t>교체 이후 새로운 </a:t>
            </a:r>
            <a:r>
              <a:rPr lang="en-US" altLang="ko-KR" sz="1400" dirty="0">
                <a:sym typeface="Wingdings"/>
              </a:rPr>
              <a:t>HF 1% </a:t>
            </a:r>
            <a:r>
              <a:rPr lang="ko-KR" altLang="en-US" sz="1400" dirty="0" err="1">
                <a:sym typeface="Wingdings"/>
              </a:rPr>
              <a:t>측정시</a:t>
            </a:r>
            <a:r>
              <a:rPr lang="ko-KR" altLang="en-US" sz="1400" dirty="0">
                <a:sym typeface="Wingdings"/>
              </a:rPr>
              <a:t> 전도도 상승 </a:t>
            </a:r>
            <a:r>
              <a:rPr lang="en-US" altLang="ko-KR" sz="1400" dirty="0">
                <a:sym typeface="Wingdings"/>
              </a:rPr>
              <a:t>trend </a:t>
            </a:r>
            <a:r>
              <a:rPr lang="ko-KR" altLang="en-US" sz="1400" dirty="0">
                <a:sym typeface="Wingdings"/>
              </a:rPr>
              <a:t>없이 평균</a:t>
            </a:r>
            <a:r>
              <a:rPr lang="en-US" altLang="ko-KR" sz="1400" dirty="0">
                <a:sym typeface="Wingdings"/>
              </a:rPr>
              <a:t>±1% </a:t>
            </a:r>
            <a:r>
              <a:rPr lang="ko-KR" altLang="en-US" sz="1400" dirty="0">
                <a:sym typeface="Wingdings"/>
              </a:rPr>
              <a:t>이내 </a:t>
            </a:r>
            <a:r>
              <a:rPr lang="en-US" altLang="ko-KR" sz="1400" dirty="0">
                <a:sym typeface="Wingdings"/>
              </a:rPr>
              <a:t>data </a:t>
            </a:r>
            <a:r>
              <a:rPr lang="ko-KR" altLang="en-US" sz="1400" dirty="0">
                <a:sym typeface="Wingdings"/>
              </a:rPr>
              <a:t>확보함</a:t>
            </a:r>
            <a:r>
              <a:rPr lang="en-US" altLang="ko-KR" sz="1400" dirty="0">
                <a:sym typeface="Wingding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197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824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System optimization: </a:t>
            </a:r>
            <a:r>
              <a:rPr lang="ko-KR" altLang="en-US" sz="1400" b="1" dirty="0"/>
              <a:t>원인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분석</a:t>
            </a:r>
          </a:p>
        </p:txBody>
      </p:sp>
      <p:pic>
        <p:nvPicPr>
          <p:cNvPr id="3" name="Picture 2" descr="C:\Users\yjeo\Documents\카카오톡 받은 파일\[크기변환]KakaoTalk_20200112_0529154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74341" y="1371959"/>
            <a:ext cx="2268000" cy="17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211838"/>
              </p:ext>
            </p:extLst>
          </p:nvPr>
        </p:nvGraphicFramePr>
        <p:xfrm>
          <a:off x="71503" y="936760"/>
          <a:ext cx="3600000" cy="2754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503" y="936760"/>
                        <a:ext cx="3600000" cy="2754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43539"/>
              </p:ext>
            </p:extLst>
          </p:nvPr>
        </p:nvGraphicFramePr>
        <p:xfrm>
          <a:off x="3729117" y="936760"/>
          <a:ext cx="3600000" cy="2754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29117" y="936760"/>
                        <a:ext cx="3600000" cy="2754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3245" y="843968"/>
            <a:ext cx="2066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기존 </a:t>
            </a:r>
            <a:r>
              <a:rPr lang="en-US" altLang="ko-KR" sz="1200" b="1" dirty="0"/>
              <a:t>HF 1% (</a:t>
            </a:r>
            <a:r>
              <a:rPr lang="ko-KR" altLang="en-US" sz="1200" b="1" dirty="0"/>
              <a:t>측정 전 샘플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87969" y="843968"/>
            <a:ext cx="2066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기존 </a:t>
            </a:r>
            <a:r>
              <a:rPr lang="en-US" altLang="ko-KR" sz="1200" b="1" dirty="0">
                <a:solidFill>
                  <a:srgbClr val="FF0000"/>
                </a:solidFill>
              </a:rPr>
              <a:t>HF 1% (</a:t>
            </a:r>
            <a:r>
              <a:rPr lang="ko-KR" altLang="en-US" sz="1200" b="1" dirty="0">
                <a:solidFill>
                  <a:srgbClr val="FF0000"/>
                </a:solidFill>
              </a:rPr>
              <a:t>측정 후 샘플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506" y="3930658"/>
            <a:ext cx="831615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>
                <a:sym typeface="Wingdings"/>
              </a:rPr>
              <a:t> Long term </a:t>
            </a:r>
            <a:r>
              <a:rPr lang="ko-KR" altLang="en-US" sz="1400" dirty="0">
                <a:sym typeface="Wingdings"/>
              </a:rPr>
              <a:t>측정 진행중인 샘플을 회수하여 같은 날 제조한 용액의 </a:t>
            </a:r>
            <a:r>
              <a:rPr lang="ko-KR" altLang="en-US" sz="1400" dirty="0" err="1">
                <a:sym typeface="Wingdings"/>
              </a:rPr>
              <a:t>전도도와</a:t>
            </a:r>
            <a:r>
              <a:rPr lang="ko-KR" altLang="en-US" sz="1400" dirty="0">
                <a:sym typeface="Wingdings"/>
              </a:rPr>
              <a:t> 비교함</a:t>
            </a:r>
            <a:r>
              <a:rPr lang="en-US" altLang="ko-KR" sz="1400" dirty="0">
                <a:sym typeface="Wingdings"/>
              </a:rPr>
              <a:t>.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(Non-flow cell, T comp: 0.731%/K)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 - </a:t>
            </a:r>
            <a:r>
              <a:rPr lang="ko-KR" altLang="en-US" sz="1400" dirty="0">
                <a:sym typeface="Wingdings"/>
              </a:rPr>
              <a:t>측정 전 샘플 평균 전도도</a:t>
            </a:r>
            <a:r>
              <a:rPr lang="en-US" altLang="ko-KR" sz="1400" dirty="0">
                <a:sym typeface="Wingdings"/>
              </a:rPr>
              <a:t>: 12,684 </a:t>
            </a:r>
            <a:r>
              <a:rPr lang="en-US" altLang="ko-KR" sz="1400" dirty="0" err="1">
                <a:sym typeface="Wingdings"/>
              </a:rPr>
              <a:t>μS</a:t>
            </a:r>
            <a:r>
              <a:rPr lang="en-US" altLang="ko-KR" sz="1400" dirty="0">
                <a:sym typeface="Wingdings"/>
              </a:rPr>
              <a:t>/cm (red line @ left)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   - </a:t>
            </a:r>
            <a:r>
              <a:rPr lang="ko-KR" altLang="en-US" sz="1400" dirty="0">
                <a:solidFill>
                  <a:srgbClr val="FF0000"/>
                </a:solidFill>
                <a:sym typeface="Wingdings"/>
              </a:rPr>
              <a:t>측정 후 샘플 평균 전도도</a:t>
            </a: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: 13,221 </a:t>
            </a:r>
            <a:r>
              <a:rPr lang="en-US" altLang="ko-KR" sz="1400" dirty="0" err="1">
                <a:solidFill>
                  <a:srgbClr val="FF0000"/>
                </a:solidFill>
                <a:sym typeface="Wingdings"/>
              </a:rPr>
              <a:t>μS</a:t>
            </a:r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/cm (red line @ right)</a:t>
            </a:r>
            <a:br>
              <a:rPr lang="en-US" altLang="ko-KR" sz="1400" dirty="0">
                <a:solidFill>
                  <a:srgbClr val="FF0000"/>
                </a:solidFill>
                <a:sym typeface="Wingdings"/>
              </a:rPr>
            </a:br>
            <a:r>
              <a:rPr lang="en-US" altLang="ko-KR" sz="1400" b="1" dirty="0">
                <a:sym typeface="Wingdings"/>
              </a:rPr>
              <a:t>  → Long term </a:t>
            </a:r>
            <a:r>
              <a:rPr lang="ko-KR" altLang="en-US" sz="1400" b="1" dirty="0">
                <a:sym typeface="Wingdings"/>
              </a:rPr>
              <a:t>측정이 진행되면서 용액의 오염이 발생했을 가능성이 있음</a:t>
            </a:r>
            <a:r>
              <a:rPr lang="en-US" altLang="ko-KR" sz="1400" b="1" dirty="0">
                <a:sym typeface="Wingdings"/>
              </a:rPr>
              <a:t>.</a:t>
            </a:r>
          </a:p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b="1" dirty="0">
                <a:sym typeface="Wingdings"/>
              </a:rPr>
              <a:t>  ※ </a:t>
            </a:r>
            <a:r>
              <a:rPr lang="ko-KR" altLang="en-US" sz="1400" b="1" dirty="0">
                <a:sym typeface="Wingdings"/>
              </a:rPr>
              <a:t>새로운 용액 제조하여 분석 진행</a:t>
            </a:r>
            <a:endParaRPr lang="en-US" altLang="ko-KR" sz="1400" b="1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79820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4927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System optimization: Bubble </a:t>
            </a:r>
            <a:r>
              <a:rPr lang="ko-KR" altLang="en-US" sz="1400" b="1" dirty="0"/>
              <a:t>혼입 방지를 위한 배관 변경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32936" y="585790"/>
            <a:ext cx="6478128" cy="3600000"/>
            <a:chOff x="1094246" y="585790"/>
            <a:chExt cx="6478128" cy="3600000"/>
          </a:xfrm>
        </p:grpSpPr>
        <p:pic>
          <p:nvPicPr>
            <p:cNvPr id="5" name="Picture 2" descr="C:\Users\yjeo\Documents\카카오톡 받은 파일\[크기변환]KakaoTalk_20200126_233653725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4130" y="1035906"/>
              <a:ext cx="3600000" cy="2699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yjeo\Documents\카카오톡 받은 파일\[크기변환]KakaoTalk_20200123_171826981_0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22491" y="1035906"/>
              <a:ext cx="3600000" cy="2699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오른쪽 화살표 6"/>
            <p:cNvSpPr/>
            <p:nvPr/>
          </p:nvSpPr>
          <p:spPr>
            <a:xfrm>
              <a:off x="3962740" y="2015721"/>
              <a:ext cx="741139" cy="74013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384463" y="1295400"/>
            <a:ext cx="182524" cy="22733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63048" y="1295399"/>
            <a:ext cx="182524" cy="720321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475725" y="1354182"/>
            <a:ext cx="0" cy="2160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754310" y="1354182"/>
            <a:ext cx="0" cy="602754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66987" y="2201217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용액이 떨어지면서</a:t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en-US" altLang="ko-KR" sz="1200" b="1" dirty="0">
                <a:solidFill>
                  <a:schemeClr val="bg1"/>
                </a:solidFill>
              </a:rPr>
              <a:t>bubble </a:t>
            </a:r>
            <a:r>
              <a:rPr lang="ko-KR" altLang="en-US" sz="1200" b="1" dirty="0">
                <a:solidFill>
                  <a:schemeClr val="bg1"/>
                </a:solidFill>
              </a:rPr>
              <a:t>발생</a:t>
            </a:r>
            <a:r>
              <a:rPr lang="en-US" altLang="ko-KR" sz="1200" b="1" dirty="0">
                <a:solidFill>
                  <a:schemeClr val="bg1"/>
                </a:solidFill>
              </a:rPr>
              <a:t>?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633841" y="2295682"/>
            <a:ext cx="1224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Flow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direction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6232563" y="1447800"/>
            <a:ext cx="182524" cy="22733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16687" y="1469082"/>
            <a:ext cx="182524" cy="22733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3825" y="1504450"/>
            <a:ext cx="0" cy="2160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6607949" y="1525732"/>
            <a:ext cx="0" cy="2160000"/>
          </a:xfrm>
          <a:prstGeom prst="straightConnector1">
            <a:avLst/>
          </a:prstGeom>
          <a:ln w="25400">
            <a:solidFill>
              <a:srgbClr val="000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506" y="4456844"/>
            <a:ext cx="831615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>
                <a:sym typeface="Wingdings"/>
              </a:rPr>
              <a:t> </a:t>
            </a:r>
            <a:r>
              <a:rPr lang="ko-KR" altLang="en-US" sz="1400" dirty="0" err="1">
                <a:sym typeface="Wingdings"/>
              </a:rPr>
              <a:t>센서부에</a:t>
            </a:r>
            <a:r>
              <a:rPr lang="ko-KR" altLang="en-US" sz="1400" dirty="0">
                <a:sym typeface="Wingdings"/>
              </a:rPr>
              <a:t> </a:t>
            </a:r>
            <a:r>
              <a:rPr lang="en-US" altLang="ko-KR" sz="1400" dirty="0">
                <a:sym typeface="Wingdings"/>
              </a:rPr>
              <a:t>bubble</a:t>
            </a:r>
            <a:r>
              <a:rPr lang="ko-KR" altLang="en-US" sz="1400" dirty="0">
                <a:sym typeface="Wingdings"/>
              </a:rPr>
              <a:t>이 축적되는 원인으로는 </a:t>
            </a:r>
            <a:r>
              <a:rPr lang="en-US" altLang="ko-KR" sz="1400" dirty="0">
                <a:sym typeface="Wingdings"/>
              </a:rPr>
              <a:t>bottle </a:t>
            </a:r>
            <a:r>
              <a:rPr lang="ko-KR" altLang="en-US" sz="1400" dirty="0">
                <a:sym typeface="Wingdings"/>
              </a:rPr>
              <a:t>내부의 배관 문제로 판단됨</a:t>
            </a:r>
            <a:r>
              <a:rPr lang="en-US" altLang="ko-KR" sz="1400" dirty="0">
                <a:sym typeface="Wingdings"/>
              </a:rPr>
              <a:t>.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 - </a:t>
            </a:r>
            <a:r>
              <a:rPr lang="ko-KR" altLang="en-US" sz="1400" dirty="0">
                <a:sym typeface="Wingdings"/>
              </a:rPr>
              <a:t>현재의 시스템은 용액이 회수되는 배관 </a:t>
            </a:r>
            <a:r>
              <a:rPr lang="en-US" altLang="ko-KR" sz="1400" dirty="0">
                <a:sym typeface="Wingdings"/>
              </a:rPr>
              <a:t>(</a:t>
            </a:r>
            <a:r>
              <a:rPr lang="ko-KR" altLang="en-US" sz="1400" dirty="0">
                <a:sym typeface="Wingdings"/>
              </a:rPr>
              <a:t>파란색</a:t>
            </a:r>
            <a:r>
              <a:rPr lang="en-US" altLang="ko-KR" sz="1400" dirty="0">
                <a:sym typeface="Wingdings"/>
              </a:rPr>
              <a:t>) </a:t>
            </a:r>
            <a:r>
              <a:rPr lang="ko-KR" altLang="en-US" sz="1400" dirty="0">
                <a:sym typeface="Wingdings"/>
              </a:rPr>
              <a:t>이 용액에 잠겨있지 않아 수면 위로 용액이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   </a:t>
            </a:r>
            <a:r>
              <a:rPr lang="ko-KR" altLang="en-US" sz="1400" dirty="0">
                <a:sym typeface="Wingdings"/>
              </a:rPr>
              <a:t>떨어지면서 </a:t>
            </a:r>
            <a:r>
              <a:rPr lang="en-US" altLang="ko-KR" sz="1400" dirty="0">
                <a:sym typeface="Wingdings"/>
              </a:rPr>
              <a:t>bubble</a:t>
            </a:r>
            <a:r>
              <a:rPr lang="ko-KR" altLang="en-US" sz="1400" dirty="0">
                <a:sym typeface="Wingdings"/>
              </a:rPr>
              <a:t>이 발생하고</a:t>
            </a:r>
            <a:r>
              <a:rPr lang="en-US" altLang="ko-KR" sz="1400" dirty="0">
                <a:sym typeface="Wingdings"/>
              </a:rPr>
              <a:t>, </a:t>
            </a:r>
            <a:r>
              <a:rPr lang="ko-KR" altLang="en-US" sz="1400" dirty="0">
                <a:sym typeface="Wingdings"/>
              </a:rPr>
              <a:t>용액이 </a:t>
            </a:r>
            <a:r>
              <a:rPr lang="en-US" altLang="ko-KR" sz="1400" dirty="0">
                <a:sym typeface="Wingdings"/>
              </a:rPr>
              <a:t>pumping </a:t>
            </a:r>
            <a:r>
              <a:rPr lang="ko-KR" altLang="en-US" sz="1400" dirty="0">
                <a:sym typeface="Wingdings"/>
              </a:rPr>
              <a:t>되면서 </a:t>
            </a:r>
            <a:r>
              <a:rPr lang="en-US" altLang="ko-KR" sz="1400" dirty="0">
                <a:sym typeface="Wingdings"/>
              </a:rPr>
              <a:t>(</a:t>
            </a:r>
            <a:r>
              <a:rPr lang="ko-KR" altLang="en-US" sz="1400" dirty="0">
                <a:sym typeface="Wingdings"/>
              </a:rPr>
              <a:t>빨간색</a:t>
            </a:r>
            <a:r>
              <a:rPr lang="en-US" altLang="ko-KR" sz="1400" dirty="0">
                <a:sym typeface="Wingdings"/>
              </a:rPr>
              <a:t>) bubble </a:t>
            </a:r>
            <a:r>
              <a:rPr lang="ko-KR" altLang="en-US" sz="1400" dirty="0">
                <a:sym typeface="Wingdings"/>
              </a:rPr>
              <a:t>일부가 혼입되는 것으로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dirty="0">
                <a:sym typeface="Wingdings"/>
              </a:rPr>
              <a:t>     </a:t>
            </a:r>
            <a:r>
              <a:rPr lang="ko-KR" altLang="en-US" sz="1400" dirty="0">
                <a:sym typeface="Wingdings"/>
              </a:rPr>
              <a:t>판단됨</a:t>
            </a:r>
            <a:r>
              <a:rPr lang="en-US" altLang="ko-KR" sz="1400" dirty="0">
                <a:sym typeface="Wingdings"/>
              </a:rPr>
              <a:t>.</a:t>
            </a:r>
            <a:br>
              <a:rPr lang="en-US" altLang="ko-KR" sz="1400" dirty="0">
                <a:sym typeface="Wingdings"/>
              </a:rPr>
            </a:br>
            <a:r>
              <a:rPr lang="en-US" altLang="ko-KR" sz="1400" b="1" dirty="0">
                <a:sym typeface="Wingdings"/>
              </a:rPr>
              <a:t>  </a:t>
            </a:r>
            <a:r>
              <a:rPr lang="ko-KR" altLang="en-US" sz="1400" b="1" dirty="0">
                <a:sym typeface="Wingdings"/>
              </a:rPr>
              <a:t>→ 용액이 회수되는 배관 또한 용액에 잠기게끔 변경하여 용액 측정을 진행함</a:t>
            </a:r>
            <a:r>
              <a:rPr lang="en-US" altLang="ko-KR" sz="1400" b="1" dirty="0">
                <a:sym typeface="Wingdings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936" y="5857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기존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20822" y="59353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변경後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1315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89011"/>
              </p:ext>
            </p:extLst>
          </p:nvPr>
        </p:nvGraphicFramePr>
        <p:xfrm>
          <a:off x="537488" y="3285847"/>
          <a:ext cx="8316000" cy="3181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4" name="Graph" r:id="rId3" imgW="7841880" imgH="3000960" progId="Origin95.Graph">
                  <p:embed/>
                </p:oleObj>
              </mc:Choice>
              <mc:Fallback>
                <p:oleObj name="Graph" r:id="rId3" imgW="784188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488" y="3285847"/>
                        <a:ext cx="8316000" cy="3181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824064"/>
              </p:ext>
            </p:extLst>
          </p:nvPr>
        </p:nvGraphicFramePr>
        <p:xfrm>
          <a:off x="538500" y="-17562"/>
          <a:ext cx="8315325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" name="Graph" r:id="rId5" imgW="7841880" imgH="3000960" progId="Origin95.Graph">
                  <p:embed/>
                </p:oleObj>
              </mc:Choice>
              <mc:Fallback>
                <p:oleObj name="Graph" r:id="rId5" imgW="7841880" imgH="3000960" progId="Origin95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500" y="-17562"/>
                        <a:ext cx="8315325" cy="318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0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Bubble </a:t>
            </a:r>
            <a:r>
              <a:rPr lang="ko-KR" altLang="en-US" sz="1400" b="1" dirty="0"/>
              <a:t>혼입 방지를 위한 배관 변경 전후 </a:t>
            </a:r>
            <a:r>
              <a:rPr lang="en-US" altLang="ko-KR" sz="1400" b="1" dirty="0"/>
              <a:t>data</a:t>
            </a:r>
            <a:endParaRPr lang="ko-KR" altLang="en-US" sz="1400" b="1" dirty="0"/>
          </a:p>
        </p:txBody>
      </p:sp>
      <p:sp>
        <p:nvSpPr>
          <p:cNvPr id="5" name="아래쪽 화살표 4"/>
          <p:cNvSpPr/>
          <p:nvPr/>
        </p:nvSpPr>
        <p:spPr>
          <a:xfrm>
            <a:off x="4200525" y="3190875"/>
            <a:ext cx="1504950" cy="36195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49309" y="321796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배관 교체 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3506" y="6458743"/>
            <a:ext cx="83161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>
                <a:sym typeface="Wingdings"/>
              </a:rPr>
              <a:t> </a:t>
            </a:r>
            <a:r>
              <a:rPr lang="ko-KR" altLang="en-US" sz="1400" dirty="0">
                <a:sym typeface="Wingdings"/>
              </a:rPr>
              <a:t>배관 교체 이후 더욱 안정적인 </a:t>
            </a:r>
            <a:r>
              <a:rPr lang="en-US" altLang="ko-KR" sz="1400" dirty="0">
                <a:sym typeface="Wingdings"/>
              </a:rPr>
              <a:t>data</a:t>
            </a:r>
            <a:r>
              <a:rPr lang="ko-KR" altLang="en-US" sz="1400" dirty="0">
                <a:sym typeface="Wingdings"/>
              </a:rPr>
              <a:t>를</a:t>
            </a:r>
            <a:r>
              <a:rPr lang="en-US" altLang="ko-KR" sz="1400" dirty="0">
                <a:sym typeface="Wingdings"/>
              </a:rPr>
              <a:t> </a:t>
            </a:r>
            <a:r>
              <a:rPr lang="ko-KR" altLang="en-US" sz="1400" dirty="0">
                <a:sym typeface="Wingdings"/>
              </a:rPr>
              <a:t>확보함</a:t>
            </a:r>
            <a:r>
              <a:rPr lang="en-US" altLang="ko-KR" sz="1400" dirty="0">
                <a:sym typeface="Wingdings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48449" y="1990725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Bubble </a:t>
            </a:r>
            <a:r>
              <a:rPr lang="ko-KR" altLang="en-US" sz="1400" b="1" dirty="0"/>
              <a:t>제거</a:t>
            </a:r>
          </a:p>
        </p:txBody>
      </p:sp>
    </p:spTree>
    <p:extLst>
      <p:ext uri="{BB962C8B-B14F-4D97-AF65-F5344CB8AC3E}">
        <p14:creationId xmlns:p14="http://schemas.microsoft.com/office/powerpoint/2010/main" val="3663630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298772"/>
              </p:ext>
            </p:extLst>
          </p:nvPr>
        </p:nvGraphicFramePr>
        <p:xfrm>
          <a:off x="650875" y="519113"/>
          <a:ext cx="784225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Graph" r:id="rId3" imgW="7841880" imgH="3000960" progId="Origin95.Graph">
                  <p:embed/>
                </p:oleObj>
              </mc:Choice>
              <mc:Fallback>
                <p:oleObj name="Graph" r:id="rId3" imgW="784188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875" y="519113"/>
                        <a:ext cx="7842250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191486"/>
              </p:ext>
            </p:extLst>
          </p:nvPr>
        </p:nvGraphicFramePr>
        <p:xfrm>
          <a:off x="650875" y="3595688"/>
          <a:ext cx="784225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Graph" r:id="rId5" imgW="7841880" imgH="3000960" progId="Origin95.Graph">
                  <p:embed/>
                </p:oleObj>
              </mc:Choice>
              <mc:Fallback>
                <p:oleObj name="Graph" r:id="rId5" imgW="784188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875" y="3595688"/>
                        <a:ext cx="7842250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0"/>
            <a:ext cx="3429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Extra long-term measurement: HF 1%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486238" y="0"/>
            <a:ext cx="1657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err="1"/>
              <a:t>T</a:t>
            </a:r>
            <a:r>
              <a:rPr lang="en-US" altLang="ko-KR" sz="1400" b="1" baseline="-25000" dirty="0" err="1"/>
              <a:t>comp</a:t>
            </a:r>
            <a:r>
              <a:rPr lang="en-US" altLang="ko-KR" sz="1400" b="1" dirty="0"/>
              <a:t> = 0.697%/K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0114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527361"/>
              </p:ext>
            </p:extLst>
          </p:nvPr>
        </p:nvGraphicFramePr>
        <p:xfrm>
          <a:off x="650875" y="3595688"/>
          <a:ext cx="784225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Graph" r:id="rId3" imgW="7841880" imgH="3000960" progId="Origin95.Graph">
                  <p:embed/>
                </p:oleObj>
              </mc:Choice>
              <mc:Fallback>
                <p:oleObj name="Graph" r:id="rId3" imgW="784188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875" y="3595688"/>
                        <a:ext cx="7842250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674569"/>
              </p:ext>
            </p:extLst>
          </p:nvPr>
        </p:nvGraphicFramePr>
        <p:xfrm>
          <a:off x="650875" y="519113"/>
          <a:ext cx="784225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Graph" r:id="rId5" imgW="7841880" imgH="3000960" progId="Origin95.Graph">
                  <p:embed/>
                </p:oleObj>
              </mc:Choice>
              <mc:Fallback>
                <p:oleObj name="Graph" r:id="rId5" imgW="784188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875" y="519113"/>
                        <a:ext cx="7842250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86238" y="0"/>
            <a:ext cx="1657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err="1"/>
              <a:t>T</a:t>
            </a:r>
            <a:r>
              <a:rPr lang="en-US" altLang="ko-KR" sz="1400" b="1" baseline="-25000" dirty="0" err="1"/>
              <a:t>comp</a:t>
            </a:r>
            <a:r>
              <a:rPr lang="en-US" altLang="ko-KR" sz="1400" b="1" dirty="0"/>
              <a:t> = 0.697%/K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3580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Extra long-term measurement: HF 0.5%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9479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8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Progress table</a:t>
            </a:r>
            <a:endParaRPr lang="ko-KR" altLang="en-US" sz="16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09262"/>
              </p:ext>
            </p:extLst>
          </p:nvPr>
        </p:nvGraphicFramePr>
        <p:xfrm>
          <a:off x="253804" y="415926"/>
          <a:ext cx="8636393" cy="3159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9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5503">
                <a:tc gridSpan="6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1" dirty="0"/>
                        <a:t>Conductivity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503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/>
                        <a:t>1.1 DHF/NH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담당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실행여부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PLAN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진행율</a:t>
                      </a:r>
                      <a:r>
                        <a:rPr lang="en-US" altLang="ko-KR" sz="1200" b="1" dirty="0"/>
                        <a:t>(%)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1-1-1.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실험 장비 구비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~10/18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1-1-2.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실험 장비 </a:t>
                      </a:r>
                      <a:r>
                        <a:rPr lang="en-US" altLang="ko-KR" sz="1100" dirty="0"/>
                        <a:t>set-up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10/18 ~ 10/23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1-1-3.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 </a:t>
                      </a:r>
                      <a:r>
                        <a:rPr lang="ko-KR" altLang="en-US" sz="1100" dirty="0"/>
                        <a:t>및 </a:t>
                      </a:r>
                      <a:r>
                        <a:rPr lang="en-US" altLang="ko-KR" sz="1100" dirty="0"/>
                        <a:t>data </a:t>
                      </a:r>
                      <a:r>
                        <a:rPr lang="ko-KR" altLang="en-US" sz="1100" dirty="0"/>
                        <a:t>확보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10/23 ~ 11/13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1-1-4.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Calibration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1-1-5.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재현성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test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50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1-2.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baseline="0" dirty="0"/>
                        <a:t>기타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담당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실행여부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PLAN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진행율</a:t>
                      </a:r>
                      <a:r>
                        <a:rPr lang="en-US" altLang="ko-KR" sz="1200" b="1" dirty="0"/>
                        <a:t>(%)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1-2-1.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전도도 </a:t>
                      </a:r>
                      <a:r>
                        <a:rPr lang="en-US" altLang="ko-KR" sz="1100" dirty="0"/>
                        <a:t>concept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미팅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  <a:r>
                        <a:rPr lang="en-US" altLang="ko-KR" sz="1100" dirty="0"/>
                        <a:t>/ATIK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9/10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1-2-2.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관련 </a:t>
                      </a:r>
                      <a:r>
                        <a:rPr lang="en-US" altLang="ko-KR" sz="1100" dirty="0"/>
                        <a:t>parts</a:t>
                      </a:r>
                      <a:r>
                        <a:rPr lang="en-US" altLang="ko-KR" sz="1100" baseline="0" dirty="0"/>
                        <a:t> list </a:t>
                      </a:r>
                      <a:r>
                        <a:rPr lang="ko-KR" altLang="en-US" sz="1100" baseline="0" dirty="0"/>
                        <a:t>전달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9/11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50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1-3.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baseline="0" dirty="0"/>
                        <a:t>추가 시나리오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담당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실행여부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PLAN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진행율</a:t>
                      </a:r>
                      <a:r>
                        <a:rPr lang="en-US" altLang="ko-KR" sz="1200" b="1" dirty="0"/>
                        <a:t>(%)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2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1-3-1.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Long-term </a:t>
                      </a:r>
                      <a:r>
                        <a:rPr lang="ko-KR" altLang="en-US" sz="1100" dirty="0"/>
                        <a:t>측정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11/26~2/8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10354"/>
              </p:ext>
            </p:extLst>
          </p:nvPr>
        </p:nvGraphicFramePr>
        <p:xfrm>
          <a:off x="253804" y="3786554"/>
          <a:ext cx="8636393" cy="2863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9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015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/>
                        <a:t>2.</a:t>
                      </a:r>
                      <a:r>
                        <a:rPr lang="en-US" altLang="ko-KR" sz="1200" b="1" baseline="0" dirty="0"/>
                        <a:t> UV/Mid-IR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15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/>
                        <a:t>2.1 SC-1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담당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실행여부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PLAN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진행율</a:t>
                      </a:r>
                      <a:r>
                        <a:rPr lang="en-US" altLang="ko-KR" sz="1200" b="1" dirty="0"/>
                        <a:t>(%)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2-1-1.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Calib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용 실험 장비 구비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set-up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치구제작완료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trike="noStrike" dirty="0">
                          <a:solidFill>
                            <a:srgbClr val="FF0000"/>
                          </a:solidFill>
                        </a:rPr>
                        <a:t>~2/11</a:t>
                      </a:r>
                      <a:endParaRPr lang="ko-KR" altLang="en-US" sz="1100" b="1" strike="noStrike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2-1-2.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Calibration Test </a:t>
                      </a:r>
                      <a:r>
                        <a:rPr lang="ko-KR" altLang="en-US" sz="1100" dirty="0"/>
                        <a:t>및 </a:t>
                      </a:r>
                      <a:r>
                        <a:rPr lang="en-US" altLang="ko-KR" sz="1100" dirty="0"/>
                        <a:t>data </a:t>
                      </a:r>
                      <a:r>
                        <a:rPr lang="ko-KR" altLang="en-US" sz="1100" dirty="0"/>
                        <a:t>확보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개시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trike="noStrike" dirty="0">
                          <a:solidFill>
                            <a:srgbClr val="0000FF"/>
                          </a:solidFill>
                        </a:rPr>
                        <a:t>~3/11</a:t>
                      </a:r>
                      <a:endParaRPr lang="ko-KR" altLang="en-US" sz="1100" strike="noStrike" dirty="0">
                        <a:solidFill>
                          <a:srgbClr val="0000FF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2-1-3.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Circulation/</a:t>
                      </a:r>
                      <a:r>
                        <a:rPr lang="ko-KR" altLang="en-US" sz="1100" dirty="0"/>
                        <a:t>온도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Calib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 err="1"/>
                        <a:t>치구제작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및 데이터 확보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개시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FF"/>
                          </a:solidFill>
                        </a:rPr>
                        <a:t>~4/11</a:t>
                      </a:r>
                      <a:endParaRPr lang="ko-KR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2-1-4.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Long term-</a:t>
                      </a:r>
                      <a:r>
                        <a:rPr lang="ko-KR" altLang="en-US" sz="1100" dirty="0" err="1"/>
                        <a:t>재현성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test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협의후</a:t>
                      </a:r>
                      <a:r>
                        <a:rPr lang="ko-KR" altLang="en-US" sz="1100" dirty="0"/>
                        <a:t> 결정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0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2-2.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baseline="0" dirty="0"/>
                        <a:t>기타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담당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실행여부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PLAN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진행율</a:t>
                      </a:r>
                      <a:r>
                        <a:rPr lang="en-US" altLang="ko-KR" sz="1200" b="1" dirty="0"/>
                        <a:t>(%)</a:t>
                      </a:r>
                      <a:endParaRPr lang="ko-KR" altLang="en-US" sz="1200" b="1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2-2-1.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광학 </a:t>
                      </a:r>
                      <a:r>
                        <a:rPr lang="en-US" altLang="ko-KR" sz="1100" dirty="0"/>
                        <a:t>concept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미팅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  <a:r>
                        <a:rPr lang="en-US" altLang="ko-KR" sz="1100" dirty="0"/>
                        <a:t>/ATIK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9/30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2-2-2.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관련 </a:t>
                      </a:r>
                      <a:r>
                        <a:rPr lang="en-US" altLang="ko-KR" sz="1100" dirty="0"/>
                        <a:t>parts</a:t>
                      </a:r>
                      <a:r>
                        <a:rPr lang="en-US" altLang="ko-KR" sz="1100" baseline="0" dirty="0"/>
                        <a:t> list </a:t>
                      </a:r>
                      <a:r>
                        <a:rPr lang="ko-KR" altLang="en-US" sz="1100" baseline="0" dirty="0"/>
                        <a:t>전달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11/18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2-2-3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광학 관련 부품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 err="1"/>
                        <a:t>치구</a:t>
                      </a:r>
                      <a:r>
                        <a:rPr lang="ko-KR" altLang="en-US" sz="1100" dirty="0"/>
                        <a:t> 수급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국민대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02/12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607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24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468855"/>
              </p:ext>
            </p:extLst>
          </p:nvPr>
        </p:nvGraphicFramePr>
        <p:xfrm>
          <a:off x="650875" y="3595688"/>
          <a:ext cx="784225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Graph" r:id="rId3" imgW="7841880" imgH="3000960" progId="Origin95.Graph">
                  <p:embed/>
                </p:oleObj>
              </mc:Choice>
              <mc:Fallback>
                <p:oleObj name="Graph" r:id="rId3" imgW="784188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875" y="3595688"/>
                        <a:ext cx="7842250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482981"/>
              </p:ext>
            </p:extLst>
          </p:nvPr>
        </p:nvGraphicFramePr>
        <p:xfrm>
          <a:off x="650875" y="519113"/>
          <a:ext cx="784225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Graph" r:id="rId5" imgW="7841880" imgH="3000960" progId="Origin95.Graph">
                  <p:embed/>
                </p:oleObj>
              </mc:Choice>
              <mc:Fallback>
                <p:oleObj name="Graph" r:id="rId5" imgW="784188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875" y="519113"/>
                        <a:ext cx="7842250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53324" y="301228"/>
            <a:ext cx="9653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</a:rPr>
              <a:t>교내 정전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3" y="3363813"/>
            <a:ext cx="9653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</a:rPr>
              <a:t>교내 정전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86238" y="0"/>
            <a:ext cx="1657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err="1"/>
              <a:t>T</a:t>
            </a:r>
            <a:r>
              <a:rPr lang="en-US" altLang="ko-KR" sz="1400" b="1" baseline="-25000" dirty="0" err="1"/>
              <a:t>comp</a:t>
            </a:r>
            <a:r>
              <a:rPr lang="en-US" altLang="ko-KR" sz="1400" b="1" dirty="0"/>
              <a:t> = 0.697%/K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3684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Extra long-term measurement: </a:t>
            </a:r>
            <a:r>
              <a:rPr lang="en-US" altLang="ko-KR" sz="1400" b="1"/>
              <a:t>HF 0.28%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9644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132353"/>
              </p:ext>
            </p:extLst>
          </p:nvPr>
        </p:nvGraphicFramePr>
        <p:xfrm>
          <a:off x="650875" y="519113"/>
          <a:ext cx="784225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Graph" r:id="rId3" imgW="7841880" imgH="3000960" progId="Origin95.Graph">
                  <p:embed/>
                </p:oleObj>
              </mc:Choice>
              <mc:Fallback>
                <p:oleObj name="Graph" r:id="rId3" imgW="784188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875" y="519113"/>
                        <a:ext cx="7842250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130669"/>
              </p:ext>
            </p:extLst>
          </p:nvPr>
        </p:nvGraphicFramePr>
        <p:xfrm>
          <a:off x="650875" y="3595688"/>
          <a:ext cx="784225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Graph" r:id="rId5" imgW="7841880" imgH="3000960" progId="Origin95.Graph">
                  <p:embed/>
                </p:oleObj>
              </mc:Choice>
              <mc:Fallback>
                <p:oleObj name="Graph" r:id="rId5" imgW="784188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875" y="3595688"/>
                        <a:ext cx="7842250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486238" y="0"/>
            <a:ext cx="1657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err="1"/>
              <a:t>T</a:t>
            </a:r>
            <a:r>
              <a:rPr lang="en-US" altLang="ko-KR" sz="1400" b="1" baseline="-25000" dirty="0" err="1"/>
              <a:t>comp</a:t>
            </a:r>
            <a:r>
              <a:rPr lang="en-US" altLang="ko-KR" sz="1400" b="1" dirty="0"/>
              <a:t> = 1.960%/K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3859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Extra long-term measurement: 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2%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86759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0128" y="167026"/>
            <a:ext cx="8663397" cy="6278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FF"/>
                </a:solidFill>
              </a:rPr>
              <a:t>중간보고 결론</a:t>
            </a:r>
            <a:endParaRPr lang="en-US" altLang="ko-KR" sz="2400" b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/>
              <a:t>1. Conductivity </a:t>
            </a:r>
            <a:r>
              <a:rPr lang="ko-KR" altLang="en-US" b="1" dirty="0"/>
              <a:t>농도계 </a:t>
            </a:r>
            <a:r>
              <a:rPr lang="en-US" altLang="ko-KR" b="1" dirty="0"/>
              <a:t>(</a:t>
            </a:r>
            <a:r>
              <a:rPr lang="ko-KR" altLang="en-US" b="1" dirty="0"/>
              <a:t>완료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  : </a:t>
            </a:r>
            <a:r>
              <a:rPr lang="ko-KR" altLang="en-US" b="1" dirty="0"/>
              <a:t>추가 요청한 </a:t>
            </a:r>
            <a:r>
              <a:rPr lang="en-US" altLang="ko-KR" b="1" dirty="0"/>
              <a:t>DHF/NH</a:t>
            </a:r>
            <a:r>
              <a:rPr lang="en-US" altLang="ko-KR" b="1" baseline="-25000" dirty="0"/>
              <a:t>4</a:t>
            </a:r>
            <a:r>
              <a:rPr lang="en-US" altLang="ko-KR" b="1" dirty="0"/>
              <a:t>OH </a:t>
            </a:r>
            <a:r>
              <a:rPr lang="ko-KR" altLang="en-US" b="1" dirty="0"/>
              <a:t>용액의 </a:t>
            </a:r>
            <a:r>
              <a:rPr lang="en-US" altLang="ko-KR" b="1" dirty="0"/>
              <a:t>long term test</a:t>
            </a:r>
            <a:r>
              <a:rPr lang="ko-KR" altLang="en-US" b="1" dirty="0"/>
              <a:t> 완료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ym typeface="Wingdings" panose="05000000000000000000" pitchFamily="2" charset="2"/>
              </a:rPr>
              <a:t>   </a:t>
            </a:r>
            <a:r>
              <a:rPr lang="en-US" altLang="ko-KR" b="1" dirty="0"/>
              <a:t>DHF/NH</a:t>
            </a:r>
            <a:r>
              <a:rPr lang="en-US" altLang="ko-KR" b="1" baseline="-25000" dirty="0"/>
              <a:t>4</a:t>
            </a:r>
            <a:r>
              <a:rPr lang="en-US" altLang="ko-KR" b="1" dirty="0"/>
              <a:t>OH </a:t>
            </a:r>
            <a:r>
              <a:rPr lang="ko-KR" altLang="en-US" b="1" dirty="0"/>
              <a:t>분석에 따른 </a:t>
            </a:r>
            <a:r>
              <a:rPr lang="en-US" altLang="ko-KR" b="1" dirty="0">
                <a:sym typeface="Wingdings" panose="05000000000000000000" pitchFamily="2" charset="2"/>
              </a:rPr>
              <a:t>conductivity </a:t>
            </a:r>
            <a:r>
              <a:rPr lang="ko-KR" altLang="en-US" b="1" dirty="0">
                <a:sym typeface="Wingdings" panose="05000000000000000000" pitchFamily="2" charset="2"/>
              </a:rPr>
              <a:t>농도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ko-KR" altLang="en-US" b="1" dirty="0" err="1">
                <a:sym typeface="Wingdings" panose="05000000000000000000" pitchFamily="2" charset="2"/>
              </a:rPr>
              <a:t>온도별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calibration curve </a:t>
            </a:r>
            <a:r>
              <a:rPr lang="ko-KR" altLang="en-US" b="1" dirty="0">
                <a:sym typeface="Wingdings" panose="05000000000000000000" pitchFamily="2" charset="2"/>
              </a:rPr>
              <a:t>완성</a:t>
            </a:r>
            <a:endParaRPr lang="en-US" altLang="ko-KR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ym typeface="Wingdings" panose="05000000000000000000" pitchFamily="2" charset="2"/>
              </a:rPr>
              <a:t>   long term </a:t>
            </a:r>
            <a:r>
              <a:rPr lang="ko-KR" altLang="en-US" b="1" dirty="0">
                <a:sym typeface="Wingdings" panose="05000000000000000000" pitchFamily="2" charset="2"/>
              </a:rPr>
              <a:t>측정을 통한 신뢰성 확보</a:t>
            </a:r>
            <a:endParaRPr lang="en-US" altLang="ko-KR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/>
              <a:t>  </a:t>
            </a:r>
            <a:r>
              <a:rPr lang="en-US" altLang="ko-KR" b="1" dirty="0">
                <a:sym typeface="Wingdings" panose="05000000000000000000" pitchFamily="2" charset="2"/>
              </a:rPr>
              <a:t> HF </a:t>
            </a:r>
            <a:r>
              <a:rPr lang="ko-KR" altLang="en-US" b="1" dirty="0">
                <a:sym typeface="Wingdings" panose="05000000000000000000" pitchFamily="2" charset="2"/>
              </a:rPr>
              <a:t>및 </a:t>
            </a:r>
            <a:r>
              <a:rPr lang="en-US" altLang="ko-KR" b="1" dirty="0">
                <a:sym typeface="Wingdings" panose="05000000000000000000" pitchFamily="2" charset="2"/>
              </a:rPr>
              <a:t>NH</a:t>
            </a:r>
            <a:r>
              <a:rPr lang="en-US" altLang="ko-KR" b="1" baseline="-25000" dirty="0">
                <a:sym typeface="Wingdings" panose="05000000000000000000" pitchFamily="2" charset="2"/>
              </a:rPr>
              <a:t>4</a:t>
            </a:r>
            <a:r>
              <a:rPr lang="en-US" altLang="ko-KR" b="1" dirty="0">
                <a:sym typeface="Wingdings" panose="05000000000000000000" pitchFamily="2" charset="2"/>
              </a:rPr>
              <a:t>OH</a:t>
            </a:r>
            <a:r>
              <a:rPr lang="ko-KR" altLang="en-US" b="1" dirty="0">
                <a:sym typeface="Wingdings" panose="05000000000000000000" pitchFamily="2" charset="2"/>
              </a:rPr>
              <a:t>의 전도도 평가에 필요한 모든 전도도 평가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부품 선정 완료</a:t>
            </a:r>
            <a:endParaRPr lang="en-US" altLang="ko-KR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ym typeface="Wingdings" panose="05000000000000000000" pitchFamily="2" charset="2"/>
              </a:rPr>
              <a:t>2. IR/UV </a:t>
            </a:r>
            <a:r>
              <a:rPr lang="ko-KR" altLang="en-US" b="1" dirty="0">
                <a:sym typeface="Wingdings" panose="05000000000000000000" pitchFamily="2" charset="2"/>
              </a:rPr>
              <a:t>농도계 </a:t>
            </a:r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부품 수급 및 </a:t>
            </a:r>
            <a:r>
              <a:rPr lang="ko-KR" altLang="en-US" b="1" dirty="0" err="1">
                <a:sym typeface="Wingdings" panose="05000000000000000000" pitchFamily="2" charset="2"/>
              </a:rPr>
              <a:t>치구</a:t>
            </a:r>
            <a:r>
              <a:rPr lang="ko-KR" altLang="en-US" b="1" dirty="0">
                <a:sym typeface="Wingdings" panose="05000000000000000000" pitchFamily="2" charset="2"/>
              </a:rPr>
              <a:t> 제작 완료 및 </a:t>
            </a:r>
            <a:r>
              <a:rPr lang="en-US" altLang="ko-KR" b="1" dirty="0">
                <a:sym typeface="Wingdings" panose="05000000000000000000" pitchFamily="2" charset="2"/>
              </a:rPr>
              <a:t>calibration </a:t>
            </a:r>
            <a:r>
              <a:rPr lang="ko-KR" altLang="en-US" b="1" dirty="0">
                <a:sym typeface="Wingdings" panose="05000000000000000000" pitchFamily="2" charset="2"/>
              </a:rPr>
              <a:t>측정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개시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ym typeface="Wingdings" panose="05000000000000000000" pitchFamily="2" charset="2"/>
              </a:rPr>
              <a:t>  : calibration test</a:t>
            </a:r>
            <a:r>
              <a:rPr lang="ko-KR" altLang="en-US" b="1" dirty="0">
                <a:sym typeface="Wingdings" panose="05000000000000000000" pitchFamily="2" charset="2"/>
              </a:rPr>
              <a:t>를 위한 부품 및 </a:t>
            </a:r>
            <a:r>
              <a:rPr lang="ko-KR" altLang="en-US" b="1" dirty="0" err="1">
                <a:sym typeface="Wingdings" panose="05000000000000000000" pitchFamily="2" charset="2"/>
              </a:rPr>
              <a:t>치구</a:t>
            </a:r>
            <a:r>
              <a:rPr lang="ko-KR" altLang="en-US" b="1" dirty="0">
                <a:sym typeface="Wingdings" panose="05000000000000000000" pitchFamily="2" charset="2"/>
              </a:rPr>
              <a:t> 수급 완료 </a:t>
            </a:r>
            <a:r>
              <a:rPr lang="en-US" altLang="ko-KR" b="1" dirty="0">
                <a:sym typeface="Wingdings" panose="05000000000000000000" pitchFamily="2" charset="2"/>
              </a:rPr>
              <a:t>(2020.02.12)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ym typeface="Wingdings" panose="05000000000000000000" pitchFamily="2" charset="2"/>
              </a:rPr>
              <a:t>   Calibration curve </a:t>
            </a:r>
            <a:r>
              <a:rPr lang="ko-KR" altLang="en-US" b="1" dirty="0">
                <a:sym typeface="Wingdings" panose="05000000000000000000" pitchFamily="2" charset="2"/>
              </a:rPr>
              <a:t>완성을 위한 </a:t>
            </a:r>
            <a:r>
              <a:rPr lang="en-US" altLang="ko-KR" b="1" dirty="0">
                <a:sym typeface="Wingdings" panose="05000000000000000000" pitchFamily="2" charset="2"/>
              </a:rPr>
              <a:t>test </a:t>
            </a:r>
            <a:r>
              <a:rPr lang="ko-KR" altLang="en-US" b="1" dirty="0">
                <a:sym typeface="Wingdings" panose="05000000000000000000" pitchFamily="2" charset="2"/>
              </a:rPr>
              <a:t>완료 예상 기간 </a:t>
            </a:r>
            <a:r>
              <a:rPr lang="en-US" altLang="ko-KR" b="1" dirty="0">
                <a:sym typeface="Wingdings" panose="05000000000000000000" pitchFamily="2" charset="2"/>
              </a:rPr>
              <a:t>(1</a:t>
            </a:r>
            <a:r>
              <a:rPr lang="ko-KR" altLang="en-US" b="1" dirty="0">
                <a:sym typeface="Wingdings" panose="05000000000000000000" pitchFamily="2" charset="2"/>
              </a:rPr>
              <a:t>개월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ym typeface="Wingdings" panose="05000000000000000000" pitchFamily="2" charset="2"/>
              </a:rPr>
              <a:t>   Circulation </a:t>
            </a:r>
            <a:r>
              <a:rPr lang="ko-KR" altLang="en-US" b="1" dirty="0">
                <a:sym typeface="Wingdings" panose="05000000000000000000" pitchFamily="2" charset="2"/>
              </a:rPr>
              <a:t>및 온도 보정용 </a:t>
            </a:r>
            <a:r>
              <a:rPr lang="ko-KR" altLang="en-US" b="1" dirty="0" err="1">
                <a:sym typeface="Wingdings" panose="05000000000000000000" pitchFamily="2" charset="2"/>
              </a:rPr>
              <a:t>치구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제작 후 </a:t>
            </a:r>
            <a:r>
              <a:rPr lang="en-US" altLang="ko-KR" b="1" dirty="0">
                <a:sym typeface="Wingdings" panose="05000000000000000000" pitchFamily="2" charset="2"/>
              </a:rPr>
              <a:t>test </a:t>
            </a:r>
            <a:r>
              <a:rPr lang="ko-KR" altLang="en-US" b="1" dirty="0">
                <a:sym typeface="Wingdings" panose="05000000000000000000" pitchFamily="2" charset="2"/>
              </a:rPr>
              <a:t>완료 예상 기간 </a:t>
            </a:r>
            <a:r>
              <a:rPr lang="en-US" altLang="ko-KR" b="1" dirty="0">
                <a:sym typeface="Wingdings" panose="05000000000000000000" pitchFamily="2" charset="2"/>
              </a:rPr>
              <a:t>(1</a:t>
            </a:r>
            <a:r>
              <a:rPr lang="ko-KR" altLang="en-US" b="1" dirty="0">
                <a:sym typeface="Wingdings" panose="05000000000000000000" pitchFamily="2" charset="2"/>
              </a:rPr>
              <a:t>개월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ym typeface="Wingdings" panose="05000000000000000000" pitchFamily="2" charset="2"/>
              </a:rPr>
              <a:t>   UV/IR </a:t>
            </a:r>
            <a:r>
              <a:rPr lang="ko-KR" altLang="en-US" b="1" dirty="0">
                <a:sym typeface="Wingdings" panose="05000000000000000000" pitchFamily="2" charset="2"/>
              </a:rPr>
              <a:t>농도계의 </a:t>
            </a:r>
            <a:r>
              <a:rPr lang="en-US" altLang="ko-KR" b="1" dirty="0">
                <a:sym typeface="Wingdings" panose="05000000000000000000" pitchFamily="2" charset="2"/>
              </a:rPr>
              <a:t>Circulation long term test </a:t>
            </a:r>
            <a:r>
              <a:rPr lang="ko-KR" altLang="en-US" b="1" dirty="0">
                <a:sym typeface="Wingdings" panose="05000000000000000000" pitchFamily="2" charset="2"/>
              </a:rPr>
              <a:t>완료 예상 기간 </a:t>
            </a:r>
            <a:r>
              <a:rPr lang="en-US" altLang="ko-KR" b="1" dirty="0">
                <a:sym typeface="Wingdings" panose="05000000000000000000" pitchFamily="2" charset="2"/>
              </a:rPr>
              <a:t>(1.5</a:t>
            </a:r>
            <a:r>
              <a:rPr lang="ko-KR" altLang="en-US" b="1" dirty="0">
                <a:sym typeface="Wingdings" panose="05000000000000000000" pitchFamily="2" charset="2"/>
              </a:rPr>
              <a:t>개월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ym typeface="Wingdings" panose="05000000000000000000" pitchFamily="2" charset="2"/>
              </a:rPr>
              <a:t>3. </a:t>
            </a:r>
            <a:r>
              <a:rPr lang="ko-KR" altLang="en-US" b="1" dirty="0">
                <a:sym typeface="Wingdings" panose="05000000000000000000" pitchFamily="2" charset="2"/>
              </a:rPr>
              <a:t>추가 요청사항 </a:t>
            </a:r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과제 계획서 이외로 추가된 부분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ym typeface="Wingdings" panose="05000000000000000000" pitchFamily="2" charset="2"/>
              </a:rPr>
              <a:t>  - IR/UV </a:t>
            </a:r>
            <a:r>
              <a:rPr lang="ko-KR" altLang="en-US" b="1" dirty="0">
                <a:sym typeface="Wingdings" panose="05000000000000000000" pitchFamily="2" charset="2"/>
              </a:rPr>
              <a:t>농도계 분석을 위한 </a:t>
            </a:r>
            <a:r>
              <a:rPr lang="en-US" altLang="ko-KR" b="1" dirty="0">
                <a:sym typeface="Wingdings" panose="05000000000000000000" pitchFamily="2" charset="2"/>
              </a:rPr>
              <a:t>calibration</a:t>
            </a:r>
            <a:r>
              <a:rPr lang="ko-KR" altLang="en-US" b="1" dirty="0">
                <a:sym typeface="Wingdings" panose="05000000000000000000" pitchFamily="2" charset="2"/>
              </a:rPr>
              <a:t>용 </a:t>
            </a:r>
            <a:r>
              <a:rPr lang="ko-KR" altLang="en-US" b="1" dirty="0" err="1">
                <a:sym typeface="Wingdings" panose="05000000000000000000" pitchFamily="2" charset="2"/>
              </a:rPr>
              <a:t>치구와</a:t>
            </a:r>
            <a:r>
              <a:rPr lang="en-US" altLang="ko-KR" b="1" dirty="0">
                <a:sym typeface="Wingdings" panose="05000000000000000000" pitchFamily="2" charset="2"/>
              </a:rPr>
              <a:t>, circulation </a:t>
            </a:r>
            <a:r>
              <a:rPr lang="ko-KR" altLang="en-US" b="1" dirty="0">
                <a:sym typeface="Wingdings" panose="05000000000000000000" pitchFamily="2" charset="2"/>
              </a:rPr>
              <a:t>용 </a:t>
            </a:r>
            <a:r>
              <a:rPr lang="ko-KR" altLang="en-US" b="1" dirty="0" err="1">
                <a:sym typeface="Wingdings" panose="05000000000000000000" pitchFamily="2" charset="2"/>
              </a:rPr>
              <a:t>치구</a:t>
            </a:r>
            <a:r>
              <a:rPr lang="ko-KR" altLang="en-US" b="1" dirty="0">
                <a:sym typeface="Wingdings" panose="05000000000000000000" pitchFamily="2" charset="2"/>
              </a:rPr>
              <a:t> 제작비용</a:t>
            </a:r>
            <a:endParaRPr lang="en-US" altLang="ko-KR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ym typeface="Wingdings" panose="05000000000000000000" pitchFamily="2" charset="2"/>
              </a:rPr>
              <a:t>  - </a:t>
            </a:r>
            <a:r>
              <a:rPr lang="ko-KR" altLang="en-US" b="1" dirty="0">
                <a:sym typeface="Wingdings" panose="05000000000000000000" pitchFamily="2" charset="2"/>
              </a:rPr>
              <a:t>추가 </a:t>
            </a:r>
            <a:r>
              <a:rPr lang="en-US" altLang="ko-KR" b="1" dirty="0">
                <a:sym typeface="Wingdings" panose="05000000000000000000" pitchFamily="2" charset="2"/>
              </a:rPr>
              <a:t>long term test</a:t>
            </a:r>
            <a:r>
              <a:rPr lang="ko-KR" altLang="en-US" b="1" dirty="0">
                <a:sym typeface="Wingdings" panose="05000000000000000000" pitchFamily="2" charset="2"/>
              </a:rPr>
              <a:t>에 따른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추가비용 등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2517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2995" y="2086709"/>
            <a:ext cx="731802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/>
              <a:t>Conductivity </a:t>
            </a:r>
            <a:r>
              <a:rPr lang="ko-KR" altLang="en-US" sz="3200" b="1" dirty="0"/>
              <a:t>농도계 국산화 진행 상황</a:t>
            </a:r>
            <a:endParaRPr lang="en-US" altLang="ko-KR" sz="3200" b="1" dirty="0"/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전도도 측정</a:t>
            </a:r>
            <a:r>
              <a:rPr lang="en-US" altLang="ko-KR" sz="20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30227" y="5204223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2020. 2. 12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544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826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Measurement optimization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2478" y="3860704"/>
            <a:ext cx="3977499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/>
              <a:t>1. Line </a:t>
            </a:r>
            <a:r>
              <a:rPr lang="ko-KR" altLang="en-US" sz="1400" dirty="0"/>
              <a:t>길이 감소로 측정 최소부피 변경</a:t>
            </a:r>
            <a:br>
              <a:rPr lang="en-US" altLang="ko-KR" sz="1400" dirty="0"/>
            </a:br>
            <a:r>
              <a:rPr lang="en-US" altLang="ko-KR" sz="1200" dirty="0"/>
              <a:t>     : </a:t>
            </a:r>
            <a:r>
              <a:rPr lang="ko-KR" altLang="en-US" sz="1200" dirty="0"/>
              <a:t>기존 </a:t>
            </a:r>
            <a:r>
              <a:rPr lang="en-US" altLang="ko-KR" sz="1200" dirty="0"/>
              <a:t>~180 mL </a:t>
            </a:r>
            <a:r>
              <a:rPr lang="ko-KR" altLang="en-US" sz="1200" dirty="0"/>
              <a:t>→ </a:t>
            </a:r>
            <a:r>
              <a:rPr lang="en-US" altLang="ko-KR" sz="1200" dirty="0"/>
              <a:t>~150 mL </a:t>
            </a:r>
            <a:r>
              <a:rPr lang="ko-KR" altLang="en-US" sz="1200" dirty="0"/>
              <a:t>필요</a:t>
            </a:r>
            <a:endParaRPr lang="en-US" altLang="ko-KR" sz="1200" dirty="0"/>
          </a:p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/>
              <a:t>2. Temperature compensation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atinLnBrk="0">
              <a:lnSpc>
                <a:spcPct val="150000"/>
              </a:lnSpc>
              <a:spcAft>
                <a:spcPts val="1200"/>
              </a:spcAft>
            </a:pPr>
            <a:r>
              <a:rPr lang="en-US" altLang="ko-KR" sz="1400" dirty="0"/>
              <a:t>3. Flow rate: 15 rpm </a:t>
            </a:r>
            <a:r>
              <a:rPr lang="ko-KR" altLang="en-US" sz="1400" dirty="0"/>
              <a:t>→ </a:t>
            </a:r>
            <a:r>
              <a:rPr lang="en-US" altLang="ko-KR" sz="1400" dirty="0"/>
              <a:t>~3 mL/min (DIW </a:t>
            </a:r>
            <a:r>
              <a:rPr lang="ko-KR" altLang="en-US" sz="1400" dirty="0"/>
              <a:t>기준</a:t>
            </a:r>
            <a:r>
              <a:rPr lang="en-US" altLang="ko-KR" sz="1400" dirty="0"/>
              <a:t>)</a:t>
            </a:r>
            <a:endParaRPr lang="en-US" altLang="ko-KR" sz="1200" dirty="0"/>
          </a:p>
        </p:txBody>
      </p: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4889492" y="495054"/>
            <a:ext cx="3839835" cy="2880000"/>
            <a:chOff x="903321" y="359976"/>
            <a:chExt cx="4319814" cy="3240000"/>
          </a:xfrm>
        </p:grpSpPr>
        <p:pic>
          <p:nvPicPr>
            <p:cNvPr id="3" name="Picture 3" descr="U:\★ Project Report\2019_ATIK_농도계\Data\Electrical conductivity\Temperature compensation\[크기변환]20191027_222458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321" y="359976"/>
              <a:ext cx="4319814" cy="3240000"/>
            </a:xfrm>
            <a:prstGeom prst="rect">
              <a:avLst/>
            </a:prstGeom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원형 화살표 4"/>
            <p:cNvSpPr/>
            <p:nvPr/>
          </p:nvSpPr>
          <p:spPr>
            <a:xfrm rot="5400000">
              <a:off x="2340759" y="2980315"/>
              <a:ext cx="403794" cy="403794"/>
            </a:xfrm>
            <a:prstGeom prst="circularArrow">
              <a:avLst>
                <a:gd name="adj1" fmla="val 5012"/>
                <a:gd name="adj2" fmla="val 1313792"/>
                <a:gd name="adj3" fmla="val 19980309"/>
                <a:gd name="adj4" fmla="val 1113501"/>
                <a:gd name="adj5" fmla="val 731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2898455" y="3265135"/>
              <a:ext cx="531106" cy="1189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3653046" y="1436020"/>
              <a:ext cx="0" cy="105242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H="1">
              <a:off x="1265180" y="1295400"/>
              <a:ext cx="94954" cy="5804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801352" y="2910692"/>
                  <a:ext cx="92685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200" b="1">
                          <a:solidFill>
                            <a:srgbClr val="FFFF00"/>
                          </a:solidFill>
                          <a:latin typeface="Cambria Math"/>
                        </a:rPr>
                        <m:t>𝝓</m:t>
                      </m:r>
                      <m:r>
                        <a:rPr lang="en-US" altLang="ko-KR" sz="1200" b="1" smtClean="0">
                          <a:solidFill>
                            <a:srgbClr val="FFFF00"/>
                          </a:solidFill>
                          <a:latin typeface="Cambria Math"/>
                        </a:rPr>
                        <m:t>𝟏𝟎</m:t>
                      </m:r>
                    </m:oMath>
                  </a14:m>
                  <a:r>
                    <a:rPr lang="en-US" altLang="ko-KR" sz="1200" b="1" dirty="0">
                      <a:solidFill>
                        <a:srgbClr val="FFFF00"/>
                      </a:solidFill>
                    </a:rPr>
                    <a:t>, PTFE</a:t>
                  </a:r>
                  <a:endParaRPr lang="ko-KR" altLang="en-US" sz="1200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352" y="2910692"/>
                  <a:ext cx="926857" cy="27699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2439" r="-11111" b="-268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58789" y="1547843"/>
                  <a:ext cx="83548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2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𝝓</m:t>
                      </m:r>
                      <m:r>
                        <a:rPr lang="en-US" altLang="ko-KR" sz="12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𝟔</m:t>
                      </m:r>
                    </m:oMath>
                  </a14:m>
                  <a:r>
                    <a:rPr lang="en-US" altLang="ko-KR" sz="1200" b="1" dirty="0">
                      <a:solidFill>
                        <a:srgbClr val="FFFF00"/>
                      </a:solidFill>
                    </a:rPr>
                    <a:t>, PTFE</a:t>
                  </a:r>
                  <a:endParaRPr lang="ko-KR" altLang="en-US" sz="1200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8789" y="1547843"/>
                  <a:ext cx="835485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2439" r="-11475" b="-268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2179989" y="2622721"/>
              <a:ext cx="7184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FF00"/>
                  </a:solidFill>
                </a:rPr>
                <a:t>15 rpm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1" name="그룹 20"/>
          <p:cNvGrpSpPr>
            <a:grpSpLocks noChangeAspect="1"/>
          </p:cNvGrpSpPr>
          <p:nvPr/>
        </p:nvGrpSpPr>
        <p:grpSpPr>
          <a:xfrm>
            <a:off x="413506" y="495054"/>
            <a:ext cx="3839834" cy="2880000"/>
            <a:chOff x="141436" y="307777"/>
            <a:chExt cx="5616453" cy="4212522"/>
          </a:xfrm>
        </p:grpSpPr>
        <p:pic>
          <p:nvPicPr>
            <p:cNvPr id="13" name="Picture 3" descr="U:\★ Project Report\2019_ATIK_농도계\Data\Electrical conductivity\Flow cell\크기조절\[크기변환]20191025_224754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436" y="307777"/>
              <a:ext cx="5616453" cy="4212522"/>
            </a:xfrm>
            <a:prstGeom prst="rect">
              <a:avLst/>
            </a:prstGeom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원형 화살표 13"/>
            <p:cNvSpPr/>
            <p:nvPr/>
          </p:nvSpPr>
          <p:spPr>
            <a:xfrm rot="5400000">
              <a:off x="2229093" y="3646811"/>
              <a:ext cx="551311" cy="551311"/>
            </a:xfrm>
            <a:prstGeom prst="circularArrow">
              <a:avLst>
                <a:gd name="adj1" fmla="val 5012"/>
                <a:gd name="adj2" fmla="val 703325"/>
                <a:gd name="adj3" fmla="val 19980309"/>
                <a:gd name="adj4" fmla="val 1113501"/>
                <a:gd name="adj5" fmla="val 731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3014351" y="3943366"/>
              <a:ext cx="531106" cy="7654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V="1">
              <a:off x="4111274" y="1535502"/>
              <a:ext cx="0" cy="105242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H="1">
              <a:off x="1009032" y="1535502"/>
              <a:ext cx="620402" cy="87853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373880" y="2529618"/>
                  <a:ext cx="1355696" cy="4051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200" b="1">
                          <a:solidFill>
                            <a:srgbClr val="FFFF00"/>
                          </a:solidFill>
                          <a:latin typeface="Cambria Math"/>
                        </a:rPr>
                        <m:t>𝝓</m:t>
                      </m:r>
                      <m:r>
                        <a:rPr lang="en-US" altLang="ko-KR" sz="1200" b="1" smtClean="0">
                          <a:solidFill>
                            <a:srgbClr val="FFFF00"/>
                          </a:solidFill>
                          <a:latin typeface="Cambria Math"/>
                        </a:rPr>
                        <m:t>𝟏𝟎</m:t>
                      </m:r>
                    </m:oMath>
                  </a14:m>
                  <a:r>
                    <a:rPr lang="en-US" altLang="ko-KR" sz="1200" b="1" dirty="0">
                      <a:solidFill>
                        <a:srgbClr val="FFFF00"/>
                      </a:solidFill>
                    </a:rPr>
                    <a:t>, PTFE</a:t>
                  </a:r>
                  <a:endParaRPr lang="ko-KR" altLang="en-US" sz="1200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880" y="2529618"/>
                  <a:ext cx="1355696" cy="40516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2174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96581" y="3513821"/>
                  <a:ext cx="1222048" cy="4051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2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𝝓</m:t>
                      </m:r>
                      <m:r>
                        <a:rPr lang="en-US" altLang="ko-KR" sz="1200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𝟔</m:t>
                      </m:r>
                    </m:oMath>
                  </a14:m>
                  <a:r>
                    <a:rPr lang="en-US" altLang="ko-KR" sz="1200" b="1" dirty="0">
                      <a:solidFill>
                        <a:srgbClr val="FFFF00"/>
                      </a:solidFill>
                    </a:rPr>
                    <a:t>, PTFE</a:t>
                  </a:r>
                  <a:endParaRPr lang="ko-KR" altLang="en-US" sz="1200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81" y="3513821"/>
                  <a:ext cx="1222048" cy="40516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2222" b="-1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2013947" y="3202621"/>
              <a:ext cx="1050887" cy="405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FF00"/>
                  </a:solidFill>
                </a:rPr>
                <a:t>15 rpm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2" name="오른쪽 화살표 21"/>
          <p:cNvSpPr/>
          <p:nvPr/>
        </p:nvSpPr>
        <p:spPr>
          <a:xfrm>
            <a:off x="4351442" y="1564986"/>
            <a:ext cx="439947" cy="74013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2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827686"/>
              </p:ext>
            </p:extLst>
          </p:nvPr>
        </p:nvGraphicFramePr>
        <p:xfrm>
          <a:off x="4721684" y="362706"/>
          <a:ext cx="4276725" cy="302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Graph" r:id="rId3" imgW="4276800" imgH="3024000" progId="Origin50.Graph">
                  <p:embed/>
                </p:oleObj>
              </mc:Choice>
              <mc:Fallback>
                <p:oleObj name="Graph" r:id="rId3" imgW="4276800" imgH="30240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1684" y="362706"/>
                        <a:ext cx="4276725" cy="302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2859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Temperature compensation</a:t>
            </a:r>
            <a:endParaRPr lang="ko-KR" altLang="en-US" sz="1600" b="1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05955"/>
              </p:ext>
            </p:extLst>
          </p:nvPr>
        </p:nvGraphicFramePr>
        <p:xfrm>
          <a:off x="487845" y="362706"/>
          <a:ext cx="4276800" cy="30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Graph" r:id="rId5" imgW="4276800" imgH="3024000" progId="Origin50.Graph">
                  <p:embed/>
                </p:oleObj>
              </mc:Choice>
              <mc:Fallback>
                <p:oleObj name="Graph" r:id="rId5" imgW="427680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845" y="362706"/>
                        <a:ext cx="4276800" cy="30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8625" y="5287862"/>
            <a:ext cx="6831742" cy="1500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300"/>
              </a:spcAft>
              <a:buFont typeface="Wingdings"/>
              <a:buChar char="q"/>
            </a:pPr>
            <a:r>
              <a:rPr lang="ko-KR" altLang="en-US" sz="1400" dirty="0"/>
              <a:t>상온 부근의 </a:t>
            </a:r>
            <a:r>
              <a:rPr lang="en-US" altLang="ko-KR" sz="1400" dirty="0"/>
              <a:t>temperature compensation curve</a:t>
            </a:r>
            <a:r>
              <a:rPr lang="ko-KR" altLang="en-US" sz="1400" dirty="0"/>
              <a:t>는 </a:t>
            </a:r>
            <a:r>
              <a:rPr lang="en-US" altLang="ko-KR" sz="1400" dirty="0"/>
              <a:t>linear</a:t>
            </a:r>
            <a:r>
              <a:rPr lang="ko-KR" altLang="en-US" sz="1400" dirty="0"/>
              <a:t>로 가정하여 </a:t>
            </a:r>
            <a:r>
              <a:rPr lang="en-US" altLang="ko-KR" sz="1400" dirty="0"/>
              <a:t>fitting </a:t>
            </a:r>
            <a:r>
              <a:rPr lang="ko-KR" altLang="en-US" sz="1400" dirty="0"/>
              <a:t>진행</a:t>
            </a:r>
            <a:endParaRPr lang="en-US" altLang="ko-KR" sz="1400" dirty="0"/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altLang="ko-KR" sz="1400" dirty="0">
                <a:sym typeface="Wingdings"/>
              </a:rPr>
              <a:t>    HF : </a:t>
            </a:r>
            <a:r>
              <a:rPr lang="en-US" altLang="ko-KR" sz="1400" b="1" dirty="0">
                <a:solidFill>
                  <a:srgbClr val="FF0000"/>
                </a:solidFill>
              </a:rPr>
              <a:t>0.669%/K</a:t>
            </a:r>
            <a:r>
              <a:rPr lang="ko-KR" altLang="en-US" sz="1400" dirty="0"/>
              <a:t>로 설정하여 </a:t>
            </a:r>
            <a:r>
              <a:rPr lang="en-US" altLang="ko-KR" sz="1400" dirty="0"/>
              <a:t>data logging</a:t>
            </a: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altLang="ko-KR" sz="1400" dirty="0">
                <a:sym typeface="Wingdings"/>
              </a:rPr>
              <a:t>    NH</a:t>
            </a:r>
            <a:r>
              <a:rPr lang="en-US" altLang="ko-KR" sz="1400" baseline="-25000" dirty="0">
                <a:sym typeface="Wingdings"/>
              </a:rPr>
              <a:t>4</a:t>
            </a:r>
            <a:r>
              <a:rPr lang="en-US" altLang="ko-KR" sz="1400" dirty="0">
                <a:sym typeface="Wingdings"/>
              </a:rPr>
              <a:t>OH: </a:t>
            </a:r>
            <a:r>
              <a:rPr lang="en-US" altLang="ko-KR" sz="1400" b="1" dirty="0">
                <a:solidFill>
                  <a:srgbClr val="FF0000"/>
                </a:solidFill>
              </a:rPr>
              <a:t>2.187%/K</a:t>
            </a:r>
            <a:r>
              <a:rPr lang="ko-KR" altLang="en-US" sz="1400" dirty="0"/>
              <a:t>로 설정하여 </a:t>
            </a:r>
            <a:r>
              <a:rPr lang="en-US" altLang="ko-KR" sz="1400" dirty="0"/>
              <a:t>data logging</a:t>
            </a: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altLang="ko-KR" sz="1400" dirty="0"/>
              <a:t>   ※ </a:t>
            </a:r>
            <a:r>
              <a:rPr lang="ko-KR" altLang="en-US" sz="1400" dirty="0"/>
              <a:t>실제 농도 확인 필요</a:t>
            </a:r>
            <a:endParaRPr lang="en-US" altLang="ko-KR" sz="16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333270" y="563684"/>
            <a:ext cx="1576329" cy="500132"/>
            <a:chOff x="5583858" y="815119"/>
            <a:chExt cx="1576329" cy="500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583858" y="815119"/>
                  <a:ext cx="146245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𝑆𝑙𝑜𝑝𝑒</m:t>
                        </m:r>
                        <m: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=0.00669</m:t>
                        </m:r>
                      </m:oMath>
                    </m:oMathPara>
                  </a14:m>
                  <a:endParaRPr lang="ko-KR" altLang="en-US" sz="1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58" y="815119"/>
                  <a:ext cx="1360437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583858" y="1053641"/>
                  <a:ext cx="157632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𝐴𝑑𝑗</m:t>
                            </m:r>
                            <m: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. </m:t>
                            </m:r>
                            <m: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=0.99619</m:t>
                        </m:r>
                      </m:oMath>
                    </m:oMathPara>
                  </a14:m>
                  <a:endParaRPr lang="ko-KR" altLang="en-US" sz="1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58" y="1053641"/>
                  <a:ext cx="1460336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/>
          <p:cNvGrpSpPr/>
          <p:nvPr/>
        </p:nvGrpSpPr>
        <p:grpSpPr>
          <a:xfrm>
            <a:off x="5569467" y="563684"/>
            <a:ext cx="1576329" cy="500132"/>
            <a:chOff x="7105517" y="-20219"/>
            <a:chExt cx="1576329" cy="500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105517" y="-20219"/>
                  <a:ext cx="146245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𝑆𝑙𝑜𝑝𝑒</m:t>
                        </m:r>
                        <m: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=0.02187</m:t>
                        </m:r>
                      </m:oMath>
                    </m:oMathPara>
                  </a14:m>
                  <a:endParaRPr lang="ko-KR" altLang="en-US" sz="1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517" y="-20219"/>
                  <a:ext cx="1360437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7105517" y="218303"/>
                  <a:ext cx="157632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𝐴𝑑𝑗</m:t>
                            </m:r>
                            <m: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. </m:t>
                            </m:r>
                            <m: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=0.99381</m:t>
                        </m:r>
                      </m:oMath>
                    </m:oMathPara>
                  </a14:m>
                  <a:endParaRPr lang="ko-KR" altLang="en-US" sz="1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517" y="218303"/>
                  <a:ext cx="1460336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76577"/>
              </p:ext>
            </p:extLst>
          </p:nvPr>
        </p:nvGraphicFramePr>
        <p:xfrm>
          <a:off x="628649" y="3493353"/>
          <a:ext cx="3835525" cy="1779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Temperature (</a:t>
                      </a:r>
                      <a:r>
                        <a:rPr lang="ko-KR" altLang="en-US" sz="1100" dirty="0"/>
                        <a:t>℃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Conductivity</a:t>
                      </a:r>
                      <a:r>
                        <a:rPr lang="en-US" altLang="ko-KR" sz="1100" baseline="0" dirty="0"/>
                        <a:t> (</a:t>
                      </a:r>
                      <a:r>
                        <a:rPr lang="en-US" altLang="ko-KR" sz="1100" baseline="0" dirty="0" err="1"/>
                        <a:t>μS</a:t>
                      </a:r>
                      <a:r>
                        <a:rPr lang="en-US" altLang="ko-KR" sz="1100" baseline="0" dirty="0"/>
                        <a:t>/cm)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Relative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22.2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12312.0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0.98033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22.7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12374.7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0.98533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25.0</a:t>
                      </a:r>
                      <a:r>
                        <a:rPr lang="en-US" altLang="ko-KR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12559.0</a:t>
                      </a:r>
                      <a:endParaRPr lang="en-US" altLang="ko-KR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1.00000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25.5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12594.0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1.00279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27.0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12750.6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1.01526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28.7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12875.9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1.02523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29.7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12938.6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1.03023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2020"/>
              </p:ext>
            </p:extLst>
          </p:nvPr>
        </p:nvGraphicFramePr>
        <p:xfrm>
          <a:off x="4886324" y="3493353"/>
          <a:ext cx="3835525" cy="1779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Temperature (</a:t>
                      </a:r>
                      <a:r>
                        <a:rPr lang="ko-KR" altLang="en-US" sz="1100" dirty="0"/>
                        <a:t>℃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Conductivity</a:t>
                      </a:r>
                      <a:r>
                        <a:rPr lang="en-US" altLang="ko-KR" sz="1100" baseline="0" dirty="0"/>
                        <a:t> (</a:t>
                      </a:r>
                      <a:r>
                        <a:rPr lang="en-US" altLang="ko-KR" sz="1100" baseline="0" dirty="0" err="1"/>
                        <a:t>μS</a:t>
                      </a:r>
                      <a:r>
                        <a:rPr lang="en-US" altLang="ko-KR" sz="1100" baseline="0" dirty="0"/>
                        <a:t>/cm)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Relative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21.6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939.84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0.9271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23.3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971.17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0.9580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24.5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1002.5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0.9889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25.0</a:t>
                      </a:r>
                      <a:r>
                        <a:rPr lang="en-US" altLang="ko-KR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1013.75</a:t>
                      </a:r>
                      <a:endParaRPr lang="en-US" altLang="ko-KR" sz="11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1.0000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25.6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1033.83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1.0198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27.5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1065.15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1.0507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1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28.7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1096.48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1.0816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31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323807"/>
              </p:ext>
            </p:extLst>
          </p:nvPr>
        </p:nvGraphicFramePr>
        <p:xfrm>
          <a:off x="3101899" y="4702449"/>
          <a:ext cx="305348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" name="Graph" r:id="rId3" imgW="4275720" imgH="3024000" progId="Origin50.Graph">
                  <p:embed/>
                </p:oleObj>
              </mc:Choice>
              <mc:Fallback>
                <p:oleObj name="Graph" r:id="rId3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1899" y="4702449"/>
                        <a:ext cx="305348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2404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HF </a:t>
            </a:r>
            <a:r>
              <a:rPr lang="ko-KR" altLang="en-US" sz="1600" b="1" dirty="0" err="1"/>
              <a:t>농도별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conductivity</a:t>
            </a:r>
            <a:endParaRPr lang="ko-KR" altLang="en-US" sz="1600" b="1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161863"/>
              </p:ext>
            </p:extLst>
          </p:nvPr>
        </p:nvGraphicFramePr>
        <p:xfrm>
          <a:off x="112143" y="458249"/>
          <a:ext cx="3054615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5" name="Graph" r:id="rId5" imgW="4276800" imgH="3024000" progId="Origin50.Graph">
                  <p:embed/>
                </p:oleObj>
              </mc:Choice>
              <mc:Fallback>
                <p:oleObj name="Graph" r:id="rId5" imgW="427680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143" y="458249"/>
                        <a:ext cx="3054615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240887"/>
              </p:ext>
            </p:extLst>
          </p:nvPr>
        </p:nvGraphicFramePr>
        <p:xfrm>
          <a:off x="3101899" y="458249"/>
          <a:ext cx="305348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6" name="Graph" r:id="rId7" imgW="4275720" imgH="3024000" progId="Origin50.Graph">
                  <p:embed/>
                </p:oleObj>
              </mc:Choice>
              <mc:Fallback>
                <p:oleObj name="Graph" r:id="rId7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01899" y="458249"/>
                        <a:ext cx="305348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607761"/>
              </p:ext>
            </p:extLst>
          </p:nvPr>
        </p:nvGraphicFramePr>
        <p:xfrm>
          <a:off x="6090520" y="458249"/>
          <a:ext cx="305348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7" name="Graph" r:id="rId9" imgW="4275720" imgH="3024000" progId="Origin50.Graph">
                  <p:embed/>
                </p:oleObj>
              </mc:Choice>
              <mc:Fallback>
                <p:oleObj name="Graph" r:id="rId9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0520" y="458249"/>
                        <a:ext cx="305348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365371"/>
              </p:ext>
            </p:extLst>
          </p:nvPr>
        </p:nvGraphicFramePr>
        <p:xfrm>
          <a:off x="113278" y="2580349"/>
          <a:ext cx="305348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8" name="Graph" r:id="rId11" imgW="4275720" imgH="3024000" progId="Origin50.Graph">
                  <p:embed/>
                </p:oleObj>
              </mc:Choice>
              <mc:Fallback>
                <p:oleObj name="Graph" r:id="rId11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278" y="2580349"/>
                        <a:ext cx="305348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048825"/>
              </p:ext>
            </p:extLst>
          </p:nvPr>
        </p:nvGraphicFramePr>
        <p:xfrm>
          <a:off x="3101899" y="2580349"/>
          <a:ext cx="305348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9" name="Graph" r:id="rId13" imgW="4275720" imgH="3024000" progId="Origin50.Graph">
                  <p:embed/>
                </p:oleObj>
              </mc:Choice>
              <mc:Fallback>
                <p:oleObj name="Graph" r:id="rId13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01899" y="2580349"/>
                        <a:ext cx="305348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94591"/>
              </p:ext>
            </p:extLst>
          </p:nvPr>
        </p:nvGraphicFramePr>
        <p:xfrm>
          <a:off x="6090520" y="2580349"/>
          <a:ext cx="305348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0" name="Graph" r:id="rId15" imgW="4275720" imgH="3024000" progId="Origin50.Graph">
                  <p:embed/>
                </p:oleObj>
              </mc:Choice>
              <mc:Fallback>
                <p:oleObj name="Graph" r:id="rId15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90520" y="2580349"/>
                        <a:ext cx="305348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366647"/>
              </p:ext>
            </p:extLst>
          </p:nvPr>
        </p:nvGraphicFramePr>
        <p:xfrm>
          <a:off x="113278" y="4702449"/>
          <a:ext cx="305348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1" name="Graph" r:id="rId17" imgW="4275720" imgH="3024000" progId="Origin50.Graph">
                  <p:embed/>
                </p:oleObj>
              </mc:Choice>
              <mc:Fallback>
                <p:oleObj name="Graph" r:id="rId17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278" y="4702449"/>
                        <a:ext cx="305348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11638" y="4794801"/>
                <a:ext cx="2131033" cy="279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9.150</m:t>
                          </m:r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×10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−5</m:t>
                          </m:r>
                        </m:sup>
                      </m:sSup>
                      <m:r>
                        <a:rPr lang="en-US" altLang="ko-K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−0.1400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638" y="4794801"/>
                <a:ext cx="2131033" cy="279115"/>
              </a:xfrm>
              <a:prstGeom prst="rect">
                <a:avLst/>
              </a:prstGeom>
              <a:blipFill rotWithShape="1">
                <a:blip r:embed="rId1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11638" y="5033323"/>
                <a:ext cx="14603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𝐴𝑑𝑗</m:t>
                          </m:r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=0.99954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638" y="5033323"/>
                <a:ext cx="1460336" cy="276999"/>
              </a:xfrm>
              <a:prstGeom prst="rect">
                <a:avLst/>
              </a:prstGeom>
              <a:blipFill rotWithShape="1"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383537" y="4794801"/>
            <a:ext cx="26148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Measurement condition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 T-compensation: 0.669%/K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 Conductivity range: 0~50 </a:t>
            </a:r>
            <a:r>
              <a:rPr lang="en-US" altLang="ko-KR" sz="1200" dirty="0" err="1">
                <a:solidFill>
                  <a:srgbClr val="FF0000"/>
                </a:solidFill>
              </a:rPr>
              <a:t>mS</a:t>
            </a:r>
            <a:r>
              <a:rPr lang="en-US" altLang="ko-KR" sz="1200" dirty="0">
                <a:solidFill>
                  <a:srgbClr val="FF0000"/>
                </a:solidFill>
              </a:rPr>
              <a:t>/cm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Scale: 4~20 mA to 0~50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Multiply: 1000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Flow rate: 15 rpm</a:t>
            </a:r>
          </a:p>
        </p:txBody>
      </p:sp>
    </p:spTree>
    <p:extLst>
      <p:ext uri="{BB962C8B-B14F-4D97-AF65-F5344CB8AC3E}">
        <p14:creationId xmlns:p14="http://schemas.microsoft.com/office/powerpoint/2010/main" val="92146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486146"/>
              </p:ext>
            </p:extLst>
          </p:nvPr>
        </p:nvGraphicFramePr>
        <p:xfrm>
          <a:off x="6091237" y="2580349"/>
          <a:ext cx="3052763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0" name="Graph" r:id="rId3" imgW="4275720" imgH="3024000" progId="Origin50.Graph">
                  <p:embed/>
                </p:oleObj>
              </mc:Choice>
              <mc:Fallback>
                <p:oleObj name="Graph" r:id="rId3" imgW="4275720" imgH="30240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237" y="2580349"/>
                        <a:ext cx="3052763" cy="216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2856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NH</a:t>
            </a:r>
            <a:r>
              <a:rPr lang="en-US" altLang="ko-KR" sz="1600" b="1" baseline="-25000" dirty="0"/>
              <a:t>4</a:t>
            </a:r>
            <a:r>
              <a:rPr lang="en-US" altLang="ko-KR" sz="1600" b="1" dirty="0"/>
              <a:t>OH </a:t>
            </a:r>
            <a:r>
              <a:rPr lang="ko-KR" altLang="en-US" sz="1600" b="1" dirty="0" err="1"/>
              <a:t>농도별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conductivity</a:t>
            </a:r>
            <a:endParaRPr lang="ko-KR" altLang="en-US" sz="1600" b="1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595566"/>
              </p:ext>
            </p:extLst>
          </p:nvPr>
        </p:nvGraphicFramePr>
        <p:xfrm>
          <a:off x="112143" y="458249"/>
          <a:ext cx="3054615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Graph" r:id="rId5" imgW="4276800" imgH="3024000" progId="Origin50.Graph">
                  <p:embed/>
                </p:oleObj>
              </mc:Choice>
              <mc:Fallback>
                <p:oleObj name="Graph" r:id="rId5" imgW="427680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143" y="458249"/>
                        <a:ext cx="3054615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614179"/>
              </p:ext>
            </p:extLst>
          </p:nvPr>
        </p:nvGraphicFramePr>
        <p:xfrm>
          <a:off x="3101899" y="458249"/>
          <a:ext cx="305348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Graph" r:id="rId7" imgW="4275720" imgH="3024000" progId="Origin50.Graph">
                  <p:embed/>
                </p:oleObj>
              </mc:Choice>
              <mc:Fallback>
                <p:oleObj name="Graph" r:id="rId7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01899" y="458249"/>
                        <a:ext cx="305348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910348"/>
              </p:ext>
            </p:extLst>
          </p:nvPr>
        </p:nvGraphicFramePr>
        <p:xfrm>
          <a:off x="6090520" y="458249"/>
          <a:ext cx="305348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name="Graph" r:id="rId9" imgW="4275720" imgH="3024000" progId="Origin50.Graph">
                  <p:embed/>
                </p:oleObj>
              </mc:Choice>
              <mc:Fallback>
                <p:oleObj name="Graph" r:id="rId9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0520" y="458249"/>
                        <a:ext cx="305348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277948"/>
              </p:ext>
            </p:extLst>
          </p:nvPr>
        </p:nvGraphicFramePr>
        <p:xfrm>
          <a:off x="113278" y="2580349"/>
          <a:ext cx="305348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Graph" r:id="rId11" imgW="4275720" imgH="3024000" progId="Origin50.Graph">
                  <p:embed/>
                </p:oleObj>
              </mc:Choice>
              <mc:Fallback>
                <p:oleObj name="Graph" r:id="rId11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278" y="2580349"/>
                        <a:ext cx="305348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657751"/>
              </p:ext>
            </p:extLst>
          </p:nvPr>
        </p:nvGraphicFramePr>
        <p:xfrm>
          <a:off x="3101899" y="2580349"/>
          <a:ext cx="305348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Graph" r:id="rId13" imgW="4275720" imgH="3024000" progId="Origin50.Graph">
                  <p:embed/>
                </p:oleObj>
              </mc:Choice>
              <mc:Fallback>
                <p:oleObj name="Graph" r:id="rId13" imgW="4275720" imgH="3024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01899" y="2580349"/>
                        <a:ext cx="305348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83537" y="4794801"/>
            <a:ext cx="26148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Measurement condition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 T-compensation: 2.187%/K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 Conductivity range: 0~5 </a:t>
            </a:r>
            <a:r>
              <a:rPr lang="en-US" altLang="ko-KR" sz="1200" dirty="0" err="1">
                <a:solidFill>
                  <a:srgbClr val="FF0000"/>
                </a:solidFill>
              </a:rPr>
              <a:t>mS</a:t>
            </a:r>
            <a:r>
              <a:rPr lang="en-US" altLang="ko-KR" sz="1200" dirty="0">
                <a:solidFill>
                  <a:srgbClr val="FF0000"/>
                </a:solidFill>
              </a:rPr>
              <a:t>/cm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Scale: 4~20 mA to 0~5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Multiply: 1000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Flow rate: 15 rpm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92797" y="2680251"/>
                <a:ext cx="21251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0.029</m:t>
                          </m:r>
                          <m:r>
                            <a:rPr lang="en-US" altLang="ko-KR" sz="1200" b="0" i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0.0039</m:t>
                          </m:r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sup>
                      </m:sSup>
                      <m:r>
                        <a:rPr lang="en-US" altLang="ko-K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+0.4227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97" y="2680251"/>
                <a:ext cx="2125134" cy="27699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692797" y="2918773"/>
                <a:ext cx="14603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𝐴𝑑𝑗</m:t>
                          </m:r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=0.99758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97" y="2918773"/>
                <a:ext cx="1460336" cy="276999"/>
              </a:xfrm>
              <a:prstGeom prst="rect">
                <a:avLst/>
              </a:prstGeom>
              <a:blipFill rotWithShape="1"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83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311038"/>
              </p:ext>
            </p:extLst>
          </p:nvPr>
        </p:nvGraphicFramePr>
        <p:xfrm>
          <a:off x="260350" y="209550"/>
          <a:ext cx="8651875" cy="302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Graph" r:id="rId3" imgW="8361000" imgH="2928240" progId="Origin50.Graph">
                  <p:embed/>
                </p:oleObj>
              </mc:Choice>
              <mc:Fallback>
                <p:oleObj name="Graph" r:id="rId3" imgW="8361000" imgH="292824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209550"/>
                        <a:ext cx="8651875" cy="302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491604"/>
              </p:ext>
            </p:extLst>
          </p:nvPr>
        </p:nvGraphicFramePr>
        <p:xfrm>
          <a:off x="260350" y="2989587"/>
          <a:ext cx="8651875" cy="302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name="Graph" r:id="rId5" imgW="8361000" imgH="2928240" progId="Origin50.Graph">
                  <p:embed/>
                </p:oleObj>
              </mc:Choice>
              <mc:Fallback>
                <p:oleObj name="Graph" r:id="rId5" imgW="8361000" imgH="292824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2989587"/>
                        <a:ext cx="8651875" cy="302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0"/>
            <a:ext cx="261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Long-term measurement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8625" y="5938150"/>
            <a:ext cx="5061001" cy="730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altLang="ko-KR" sz="1400" b="1" dirty="0"/>
              <a:t>※ </a:t>
            </a:r>
            <a:r>
              <a:rPr lang="ko-KR" altLang="en-US" sz="1400" b="1" dirty="0"/>
              <a:t>각 </a:t>
            </a:r>
            <a:r>
              <a:rPr lang="ko-KR" altLang="en-US" sz="1400" b="1" dirty="0" err="1"/>
              <a:t>용액별</a:t>
            </a:r>
            <a:r>
              <a:rPr lang="ko-KR" altLang="en-US" sz="1400" b="1" dirty="0"/>
              <a:t> 측정 조건은 상기 조건대로 진행</a:t>
            </a:r>
            <a:endParaRPr lang="en-US" altLang="ko-KR" sz="1400" b="1" dirty="0"/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ko-KR" altLang="en-US" sz="1200" dirty="0"/>
              <a:t>  → </a:t>
            </a:r>
            <a:r>
              <a:rPr lang="en-US" altLang="ko-KR" sz="1200" dirty="0"/>
              <a:t>Long-term (48 h) </a:t>
            </a:r>
            <a:r>
              <a:rPr lang="ko-KR" altLang="en-US" sz="1200" dirty="0" err="1"/>
              <a:t>측정시</a:t>
            </a:r>
            <a:r>
              <a:rPr lang="ko-KR" altLang="en-US" sz="1200" dirty="0"/>
              <a:t> 모든 </a:t>
            </a:r>
            <a:r>
              <a:rPr lang="en-US" altLang="ko-KR" sz="1200" dirty="0"/>
              <a:t>data</a:t>
            </a:r>
            <a:r>
              <a:rPr lang="ko-KR" altLang="en-US" sz="1200" dirty="0"/>
              <a:t>가 평균 전도도 </a:t>
            </a:r>
            <a:r>
              <a:rPr lang="en-US" altLang="ko-KR" sz="1200" dirty="0"/>
              <a:t>±2% </a:t>
            </a:r>
            <a:r>
              <a:rPr lang="ko-KR" altLang="en-US" sz="1200" dirty="0"/>
              <a:t>이내 확인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1752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774841"/>
              </p:ext>
            </p:extLst>
          </p:nvPr>
        </p:nvGraphicFramePr>
        <p:xfrm>
          <a:off x="4614863" y="506413"/>
          <a:ext cx="4179887" cy="292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" name="Graph" r:id="rId3" imgW="4180320" imgH="2928240" progId="Origin50.Graph">
                  <p:embed/>
                </p:oleObj>
              </mc:Choice>
              <mc:Fallback>
                <p:oleObj name="Graph" r:id="rId3" imgW="4180320" imgH="29282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4863" y="506413"/>
                        <a:ext cx="4179887" cy="292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630365"/>
              </p:ext>
            </p:extLst>
          </p:nvPr>
        </p:nvGraphicFramePr>
        <p:xfrm>
          <a:off x="414338" y="506413"/>
          <a:ext cx="4181475" cy="292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" name="Graph" r:id="rId5" imgW="4181040" imgH="2928240" progId="Origin50.Graph">
                  <p:embed/>
                </p:oleObj>
              </mc:Choice>
              <mc:Fallback>
                <p:oleObj name="Graph" r:id="rId5" imgW="4181040" imgH="29282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338" y="506413"/>
                        <a:ext cx="4181475" cy="292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1342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Spiking test</a:t>
            </a:r>
            <a:endParaRPr lang="ko-KR" altLang="en-US" sz="16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403687"/>
              </p:ext>
            </p:extLst>
          </p:nvPr>
        </p:nvGraphicFramePr>
        <p:xfrm>
          <a:off x="504821" y="3597275"/>
          <a:ext cx="8248655" cy="974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6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6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97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9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Original solution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Additional solution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Final concentration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Flow rate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HF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1%,</a:t>
                      </a:r>
                      <a:r>
                        <a:rPr lang="en-US" altLang="ko-KR" sz="1100" i="0" baseline="0" dirty="0"/>
                        <a:t> 200.044 g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2%,</a:t>
                      </a:r>
                      <a:r>
                        <a:rPr lang="en-US" altLang="ko-KR" sz="1100" i="0" baseline="0" dirty="0"/>
                        <a:t> 24.969 g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1.111%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15 rpm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NH</a:t>
                      </a:r>
                      <a:r>
                        <a:rPr lang="en-US" altLang="ko-KR" sz="1100" i="0" baseline="-25000" dirty="0"/>
                        <a:t>4</a:t>
                      </a:r>
                      <a:r>
                        <a:rPr lang="en-US" altLang="ko-KR" sz="1100" i="0" dirty="0"/>
                        <a:t>OH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2%, 200.128 g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3%,</a:t>
                      </a:r>
                      <a:r>
                        <a:rPr lang="en-US" altLang="ko-KR" sz="1100" i="0" baseline="0" dirty="0"/>
                        <a:t> 25.029 g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/>
                        <a:t>2.111%</a:t>
                      </a:r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8625" y="5080900"/>
            <a:ext cx="8044510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altLang="ko-KR" sz="1400" b="1" dirty="0"/>
              <a:t>※ </a:t>
            </a:r>
            <a:r>
              <a:rPr lang="ko-KR" altLang="en-US" sz="1400" b="1" dirty="0"/>
              <a:t>각 </a:t>
            </a:r>
            <a:r>
              <a:rPr lang="ko-KR" altLang="en-US" sz="1400" b="1" dirty="0" err="1"/>
              <a:t>용액별</a:t>
            </a:r>
            <a:r>
              <a:rPr lang="ko-KR" altLang="en-US" sz="1400" b="1" dirty="0"/>
              <a:t> 측정 조건은 상기 조건대로 진행</a:t>
            </a:r>
            <a:endParaRPr lang="en-US" altLang="ko-KR" sz="1400" b="1" dirty="0"/>
          </a:p>
          <a:p>
            <a:pPr marL="171450" indent="-171450">
              <a:lnSpc>
                <a:spcPct val="150000"/>
              </a:lnSpc>
              <a:spcAft>
                <a:spcPts val="300"/>
              </a:spcAft>
              <a:buFont typeface="Wingdings"/>
              <a:buChar char="q"/>
            </a:pPr>
            <a:r>
              <a:rPr lang="ko-KR" altLang="en-US" sz="1400" dirty="0"/>
              <a:t> 원 용액 측정 </a:t>
            </a:r>
            <a:r>
              <a:rPr lang="en-US" altLang="ko-KR" sz="1400" dirty="0"/>
              <a:t>10</a:t>
            </a:r>
            <a:r>
              <a:rPr lang="ko-KR" altLang="en-US" sz="1400" dirty="0"/>
              <a:t>분 </a:t>
            </a:r>
            <a:r>
              <a:rPr lang="ko-KR" altLang="en-US" sz="1400" dirty="0" err="1"/>
              <a:t>경과후</a:t>
            </a:r>
            <a:r>
              <a:rPr lang="ko-KR" altLang="en-US" sz="1400" dirty="0"/>
              <a:t> 추가 용액 투입하여 </a:t>
            </a:r>
            <a:r>
              <a:rPr lang="en-US" altLang="ko-KR" sz="1400" dirty="0"/>
              <a:t>spiking test </a:t>
            </a:r>
            <a:r>
              <a:rPr lang="ko-KR" altLang="en-US" sz="1400" dirty="0"/>
              <a:t>진행</a:t>
            </a:r>
            <a:endParaRPr lang="en-US" altLang="ko-KR" sz="1400" dirty="0"/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altLang="ko-KR" sz="1200" dirty="0"/>
              <a:t>   </a:t>
            </a:r>
            <a:r>
              <a:rPr lang="ko-KR" altLang="en-US" sz="1200" dirty="0"/>
              <a:t>→ </a:t>
            </a:r>
            <a:r>
              <a:rPr lang="en-US" altLang="ko-KR" sz="1200" dirty="0"/>
              <a:t>15 rpm</a:t>
            </a:r>
            <a:r>
              <a:rPr lang="ko-KR" altLang="en-US" sz="1200" dirty="0"/>
              <a:t>의</a:t>
            </a:r>
            <a:r>
              <a:rPr lang="en-US" altLang="ko-KR" sz="1200" dirty="0"/>
              <a:t> flow rate</a:t>
            </a:r>
            <a:r>
              <a:rPr lang="ko-KR" altLang="en-US" sz="1200" dirty="0"/>
              <a:t>에서 농도 변화 감지는 </a:t>
            </a:r>
            <a:r>
              <a:rPr lang="en-US" altLang="ko-KR" sz="1200" dirty="0"/>
              <a:t>16~24</a:t>
            </a:r>
            <a:r>
              <a:rPr lang="ko-KR" altLang="en-US" sz="1200" dirty="0"/>
              <a:t>분 이내 이루어지며 최종 농도 안정화는 약 </a:t>
            </a:r>
            <a:r>
              <a:rPr lang="en-US" altLang="ko-KR" sz="1200" dirty="0"/>
              <a:t>4</a:t>
            </a:r>
            <a:r>
              <a:rPr lang="ko-KR" altLang="en-US" sz="1200" dirty="0"/>
              <a:t>시간 이상 소요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09578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1418</Words>
  <Application>Microsoft Office PowerPoint</Application>
  <PresentationFormat>화면 슬라이드 쇼(4:3)</PresentationFormat>
  <Paragraphs>329</Paragraphs>
  <Slides>22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Cambria Math</vt:lpstr>
      <vt:lpstr>Wingdings</vt:lpstr>
      <vt:lpstr>Office 테마</vt:lpstr>
      <vt:lpstr>Graph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yjeo</dc:creator>
  <cp:lastModifiedBy>yjeo</cp:lastModifiedBy>
  <cp:revision>102</cp:revision>
  <cp:lastPrinted>2020-02-12T07:59:51Z</cp:lastPrinted>
  <dcterms:created xsi:type="dcterms:W3CDTF">2019-11-28T08:14:41Z</dcterms:created>
  <dcterms:modified xsi:type="dcterms:W3CDTF">2020-02-17T09:52:40Z</dcterms:modified>
</cp:coreProperties>
</file>